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68" r:id="rId2"/>
    <p:sldId id="269" r:id="rId3"/>
    <p:sldId id="270" r:id="rId4"/>
    <p:sldId id="272" r:id="rId5"/>
    <p:sldId id="287" r:id="rId6"/>
    <p:sldId id="276" r:id="rId7"/>
    <p:sldId id="288" r:id="rId8"/>
    <p:sldId id="289"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273" r:id="rId23"/>
    <p:sldId id="305" r:id="rId24"/>
    <p:sldId id="308" r:id="rId25"/>
    <p:sldId id="330" r:id="rId26"/>
    <p:sldId id="331" r:id="rId27"/>
    <p:sldId id="332" r:id="rId28"/>
    <p:sldId id="333" r:id="rId29"/>
    <p:sldId id="334" r:id="rId30"/>
    <p:sldId id="275" r:id="rId31"/>
    <p:sldId id="335" r:id="rId32"/>
    <p:sldId id="336" r:id="rId33"/>
    <p:sldId id="337" r:id="rId34"/>
    <p:sldId id="338" r:id="rId35"/>
    <p:sldId id="339" r:id="rId36"/>
    <p:sldId id="341" r:id="rId37"/>
    <p:sldId id="340" r:id="rId38"/>
    <p:sldId id="342" r:id="rId39"/>
    <p:sldId id="343" r:id="rId40"/>
    <p:sldId id="344" r:id="rId41"/>
    <p:sldId id="345" r:id="rId42"/>
    <p:sldId id="346" r:id="rId43"/>
    <p:sldId id="286" r:id="rId44"/>
  </p:sldIdLst>
  <p:sldSz cx="12188825" cy="6858000"/>
  <p:notesSz cx="6858000" cy="9144000"/>
  <p:custDataLst>
    <p:tags r:id="rId47"/>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0" userDrawn="1">
          <p15:clr>
            <a:srgbClr val="A4A3A4"/>
          </p15:clr>
        </p15:guide>
        <p15:guide id="2" orient="horz" pos="384" userDrawn="1">
          <p15:clr>
            <a:srgbClr val="A4A3A4"/>
          </p15:clr>
        </p15:guide>
        <p15:guide id="3" orient="horz" pos="3805" userDrawn="1">
          <p15:clr>
            <a:srgbClr val="A4A3A4"/>
          </p15:clr>
        </p15:guide>
        <p15:guide id="4" pos="943" userDrawn="1">
          <p15:clr>
            <a:srgbClr val="A4A3A4"/>
          </p15:clr>
        </p15:guide>
        <p15:guide id="5" pos="6733" userDrawn="1">
          <p15:clr>
            <a:srgbClr val="A4A3A4"/>
          </p15:clr>
        </p15:guide>
      </p15:sldGuideLst>
    </p:ext>
    <p:ext uri="{2D200454-40CA-4A62-9FC3-DE9A4176ACB9}">
      <p15:notesGuideLst xmlns:p15="http://schemas.microsoft.com/office/powerpoint/2012/main">
        <p15:guide id="1" orient="horz" pos="2747">
          <p15:clr>
            <a:srgbClr val="A4A3A4"/>
          </p15:clr>
        </p15:guide>
        <p15:guide id="2" pos="2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7" d="100"/>
          <a:sy n="87" d="100"/>
        </p:scale>
        <p:origin x="528" y="77"/>
      </p:cViewPr>
      <p:guideLst>
        <p:guide orient="horz" pos="2060"/>
        <p:guide orient="horz" pos="384"/>
        <p:guide orient="horz" pos="3805"/>
        <p:guide pos="943"/>
        <p:guide pos="6733"/>
      </p:guideLst>
    </p:cSldViewPr>
  </p:slideViewPr>
  <p:notesTextViewPr>
    <p:cViewPr>
      <p:scale>
        <a:sx n="100" d="100"/>
        <a:sy n="100" d="100"/>
      </p:scale>
      <p:origin x="0" y="0"/>
    </p:cViewPr>
  </p:notesTextViewPr>
  <p:notesViewPr>
    <p:cSldViewPr showGuides="1">
      <p:cViewPr varScale="1">
        <p:scale>
          <a:sx n="88" d="100"/>
          <a:sy n="88" d="100"/>
        </p:scale>
        <p:origin x="3804" y="102"/>
      </p:cViewPr>
      <p:guideLst>
        <p:guide orient="horz" pos="2747"/>
        <p:guide pos="2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FDB1203C-49AD-4710-BA71-D820B68728F7}" type="datetime1">
              <a:rPr lang="zh-CN" altLang="en-US" smtClean="0">
                <a:latin typeface="Microsoft YaHei UI" panose="020B0503020204020204" pitchFamily="34" charset="-122"/>
                <a:ea typeface="Microsoft YaHei UI" panose="020B0503020204020204" pitchFamily="34" charset="-122"/>
              </a:rPr>
              <a:t>2023/9/27</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14886E15-F82A-4596-A46C-375C6D3981E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A89D01AF-0267-46C4-95D4-1EC8159D4A92}" type="datetime1">
              <a:rPr lang="zh-CN" altLang="en-US" noProof="0" smtClean="0"/>
              <a:t>2023/9/27</a:t>
            </a:fld>
            <a:endParaRPr lang="zh-CN" altLang="en-US" noProof="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F105DB2-FD3E-441D-8B7E-7AE83ECE27B3}"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8208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7529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7633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7782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3989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77471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5786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8302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02190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9597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0572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66808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1976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54667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9627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6531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29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6625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30</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59198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6437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0324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79251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317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6360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8759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74089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39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269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3595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3615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7699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43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105DB2-FD3E-441D-8B7E-7AE83ECE27B3}"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6510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标题块"/>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nvGrpSpPr>
          <p:cNvPr id="7" name="顶部图形"/>
          <p:cNvGrpSpPr/>
          <p:nvPr/>
        </p:nvGrpSpPr>
        <p:grpSpPr>
          <a:xfrm>
            <a:off x="1279" y="0"/>
            <a:ext cx="12188952" cy="429768"/>
            <a:chOff x="1279" y="0"/>
            <a:chExt cx="12188952" cy="429768"/>
          </a:xfrm>
        </p:grpSpPr>
        <p:sp>
          <p:nvSpPr>
            <p:cNvPr id="8" name="长方形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23" name="底部图形"/>
          <p:cNvGrpSpPr/>
          <p:nvPr/>
        </p:nvGrpSpPr>
        <p:grpSpPr>
          <a:xfrm>
            <a:off x="0" y="6080760"/>
            <a:ext cx="12190231" cy="777240"/>
            <a:chOff x="0" y="6080760"/>
            <a:chExt cx="12190231" cy="777240"/>
          </a:xfrm>
        </p:grpSpPr>
        <p:sp>
          <p:nvSpPr>
            <p:cNvPr id="13" name="长方形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4" name="长方形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长方形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 name="标题 1"/>
          <p:cNvSpPr>
            <a:spLocks noGrp="1"/>
          </p:cNvSpPr>
          <p:nvPr>
            <p:ph type="ctrTitle"/>
          </p:nvPr>
        </p:nvSpPr>
        <p:spPr bwMode="invGray">
          <a:xfrm>
            <a:off x="1522414" y="1905000"/>
            <a:ext cx="9143998" cy="2667000"/>
          </a:xfrm>
        </p:spPr>
        <p:txBody>
          <a:bodyPr rtlCol="0" anchor="b">
            <a:normAutofit/>
          </a:bodyPr>
          <a:lstStyle>
            <a:lvl1pPr>
              <a:lnSpc>
                <a:spcPct val="80000"/>
              </a:lnSpc>
              <a:defRPr sz="6600">
                <a:solidFill>
                  <a:schemeClr val="bg1"/>
                </a:solidFill>
                <a:effectLst>
                  <a:outerShdw blurRad="88900" algn="ctr" rotWithShape="0">
                    <a:prstClr val="black">
                      <a:alpha val="35000"/>
                    </a:prstClr>
                  </a:outerShdw>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522413" y="5029200"/>
            <a:ext cx="8229598" cy="838200"/>
          </a:xfrm>
        </p:spPr>
        <p:txBody>
          <a:bodyPr rtlCol="0"/>
          <a:lstStyle>
            <a:lvl1pPr marL="0" indent="0" algn="l">
              <a:lnSpc>
                <a:spcPct val="90000"/>
              </a:lnSpc>
              <a:spcBef>
                <a:spcPts val="0"/>
              </a:spcBef>
              <a:buNone/>
              <a:defRPr>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21" name="页脚占位符 20"/>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0" name="日期占位符 19"/>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67A1C14-58F9-4483-8DFC-56117A2C0559}" type="datetime1">
              <a:rPr lang="zh-CN" altLang="en-US" noProof="0" smtClean="0"/>
              <a:t>2023/9/27</a:t>
            </a:fld>
            <a:endParaRPr lang="zh-CN" altLang="en-US" noProof="0" dirty="0"/>
          </a:p>
        </p:txBody>
      </p:sp>
      <p:sp>
        <p:nvSpPr>
          <p:cNvPr id="22" name="灯片编号占位符 21"/>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a:lvl7pPr>
            <a:lvl8pPr>
              <a:defRPr/>
            </a:lvl8pPr>
            <a:lvl9pPr>
              <a:defRPr/>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1700558-C5B6-4856-A3F8-357A22D7459F}" type="datetime1">
              <a:rPr lang="zh-CN" altLang="en-US" noProof="0" smtClean="0"/>
              <a:t>2023/9/27</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494507" y="609600"/>
            <a:ext cx="1143001" cy="5410200"/>
          </a:xfrm>
        </p:spPr>
        <p:txBody>
          <a:bodyPr vert="eaVert"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垂直文本占位符 2"/>
          <p:cNvSpPr>
            <a:spLocks noGrp="1"/>
          </p:cNvSpPr>
          <p:nvPr>
            <p:ph type="body" orient="vert" idx="1"/>
          </p:nvPr>
        </p:nvSpPr>
        <p:spPr>
          <a:xfrm>
            <a:off x="1522413" y="609600"/>
            <a:ext cx="7696198" cy="5410200"/>
          </a:xfrm>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vl6pPr>
              <a:defRPr/>
            </a:lvl6pPr>
            <a:lvl7pPr>
              <a:defRPr/>
            </a:lvl7pPr>
            <a:lvl8pPr>
              <a:defRPr/>
            </a:lvl8pPr>
            <a:lvl9pPr>
              <a:defRPr/>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7BD2B42-13D3-47E7-A08A-16BCE647AA36}" type="datetime1">
              <a:rPr lang="zh-CN" altLang="en-US" noProof="0" smtClean="0"/>
              <a:t>2023/9/27</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algn="l">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dirty="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48DC9E2-4972-4663-81A1-133D1C895091}" type="datetime1">
              <a:rPr lang="zh-CN" altLang="en-US" noProof="0" smtClean="0"/>
              <a:t>2023/9/27</a:t>
            </a:fld>
            <a:endParaRPr lang="zh-CN" altLang="en-US" noProof="0"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algn="l">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BD0E98-950F-4253-936F-D619AE9042AC}" type="datetime1">
              <a:rPr lang="zh-CN" altLang="en-US" noProof="0" smtClean="0"/>
              <a:t>2023/9/27</a:t>
            </a:fld>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2413" y="1905000"/>
            <a:ext cx="9144000" cy="2667000"/>
          </a:xfrm>
        </p:spPr>
        <p:txBody>
          <a:bodyPr rtlCol="0" anchor="b">
            <a:normAutofit/>
          </a:bodyPr>
          <a:lstStyle>
            <a:lvl1pPr algn="l">
              <a:defRPr sz="5400" b="0" cap="none"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p:nvPr>
        </p:nvSpPr>
        <p:spPr>
          <a:xfrm>
            <a:off x="1522413" y="4876800"/>
            <a:ext cx="8229598" cy="1143000"/>
          </a:xfrm>
        </p:spPr>
        <p:txBody>
          <a:bodyPr rtlCol="0" anchor="t">
            <a:normAutofit/>
          </a:bodyPr>
          <a:lstStyle>
            <a:lvl1pPr marL="0" indent="0">
              <a:spcBef>
                <a:spcPts val="0"/>
              </a:spcBef>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5" name="页脚占位符 4"/>
          <p:cNvSpPr>
            <a:spLocks noGrp="1"/>
          </p:cNvSpPr>
          <p:nvPr>
            <p:ph type="ftr" sz="quarter" idx="11"/>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10"/>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fld id="{1408CDC4-AC1A-43F3-812E-20882330DA41}" type="datetime1">
              <a:rPr lang="zh-CN" altLang="en-US" noProof="0" smtClean="0"/>
              <a:t>2023/9/27</a:t>
            </a:fld>
            <a:endParaRPr lang="zh-CN" altLang="en-US" noProof="0" dirty="0"/>
          </a:p>
        </p:txBody>
      </p:sp>
      <p:sp>
        <p:nvSpPr>
          <p:cNvPr id="6" name="灯片编号占位符 5"/>
          <p:cNvSpPr>
            <a:spLocks noGrp="1"/>
          </p:cNvSpPr>
          <p:nvPr>
            <p:ph type="sldNum" sz="quarter" idx="12"/>
          </p:nvPr>
        </p:nvSpPr>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p:nvPr>
        </p:nvSpPr>
        <p:spPr>
          <a:xfrm>
            <a:off x="1522413" y="1904999"/>
            <a:ext cx="4435564" cy="4088921"/>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p:nvPr>
        </p:nvSpPr>
        <p:spPr>
          <a:xfrm>
            <a:off x="6230849" y="1904999"/>
            <a:ext cx="4435564" cy="4088921"/>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baseline="0"/>
            </a:lvl8pPr>
            <a:lvl9pPr>
              <a:defRPr sz="1600" baseline="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8EB6738-3AF3-45F0-BC50-EDB496417290}" type="datetime1">
              <a:rPr lang="zh-CN" altLang="en-US" noProof="0" smtClean="0"/>
              <a:t>2023/9/27</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p:nvPr>
        </p:nvSpPr>
        <p:spPr>
          <a:xfrm>
            <a:off x="1522413" y="1828800"/>
            <a:ext cx="4419599" cy="685801"/>
          </a:xfrm>
        </p:spPr>
        <p:txBody>
          <a:bodyPr rtlCol="0" anchor="ctr">
            <a:normAutofit/>
          </a:bodyPr>
          <a:lstStyle>
            <a:lvl1pPr marL="0" indent="0">
              <a:spcBef>
                <a:spcPts val="0"/>
              </a:spcBef>
              <a:buNone/>
              <a:defRPr sz="20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522413" y="2590801"/>
            <a:ext cx="4419599" cy="342900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p:nvPr>
        </p:nvSpPr>
        <p:spPr>
          <a:xfrm>
            <a:off x="6246814" y="1828800"/>
            <a:ext cx="4419599" cy="685801"/>
          </a:xfrm>
        </p:spPr>
        <p:txBody>
          <a:bodyPr rtlCol="0" anchor="ctr">
            <a:normAutofit/>
          </a:bodyPr>
          <a:lstStyle>
            <a:lvl1pPr marL="0" indent="0">
              <a:spcBef>
                <a:spcPts val="0"/>
              </a:spcBef>
              <a:buNone/>
              <a:defRPr sz="20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246814" y="2590801"/>
            <a:ext cx="4419599" cy="342900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496A226-FB64-4BC1-8D3D-F06FD70B556A}" type="datetime1">
              <a:rPr lang="zh-CN" altLang="en-US" noProof="0" smtClean="0"/>
              <a:t>2023/9/27</a:t>
            </a:fld>
            <a:endParaRPr lang="zh-CN" altLang="en-US" noProof="0" dirty="0"/>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B43D4B4-971E-4D6A-8680-2C41DC8C0A0B}" type="datetime1">
              <a:rPr lang="zh-CN" altLang="en-US" noProof="0" smtClean="0"/>
              <a:t>2023/9/27</a:t>
            </a:fld>
            <a:endParaRPr lang="zh-CN" altLang="en-US" noProof="0" dirty="0"/>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6" name="底部图形"/>
          <p:cNvGrpSpPr/>
          <p:nvPr userDrawn="1"/>
        </p:nvGrpSpPr>
        <p:grpSpPr>
          <a:xfrm>
            <a:off x="0" y="6309360"/>
            <a:ext cx="12190231" cy="548640"/>
            <a:chOff x="0" y="6309360"/>
            <a:chExt cx="12190231" cy="548640"/>
          </a:xfrm>
        </p:grpSpPr>
        <p:sp>
          <p:nvSpPr>
            <p:cNvPr id="7" name="长方形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7B18505-7031-4799-825D-8369E80CA197}" type="datetime1">
              <a:rPr lang="zh-CN" altLang="en-US" noProof="0" smtClean="0"/>
              <a:t>2023/9/27</a:t>
            </a:fld>
            <a:endParaRPr lang="zh-CN" altLang="en-US" noProof="0" dirty="0"/>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框架"/>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3214" y="1371600"/>
            <a:ext cx="3124200" cy="2057400"/>
          </a:xfrm>
        </p:spPr>
        <p:txBody>
          <a:bodyPr rtlCol="0" anchor="b">
            <a:normAutofit/>
          </a:bodyPr>
          <a:lstStyle>
            <a:lvl1pPr algn="l">
              <a:defRPr sz="32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a:xfrm>
            <a:off x="1491930" y="1293495"/>
            <a:ext cx="5577840" cy="4023360"/>
          </a:xfrm>
        </p:spPr>
        <p:txBody>
          <a:bodyPr rtlCol="0">
            <a:normAutofit/>
          </a:bodyPr>
          <a:lstStyle>
            <a:lvl1pPr>
              <a:defRPr sz="20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600">
                <a:latin typeface="Microsoft YaHei UI" panose="020B0503020204020204" pitchFamily="34" charset="-122"/>
                <a:ea typeface="Microsoft YaHei UI" panose="020B0503020204020204" pitchFamily="34" charset="-122"/>
              </a:defRPr>
            </a:lvl3pPr>
            <a:lvl4pPr>
              <a:defRPr sz="1400">
                <a:latin typeface="Microsoft YaHei UI" panose="020B0503020204020204" pitchFamily="34" charset="-122"/>
                <a:ea typeface="Microsoft YaHei UI" panose="020B0503020204020204" pitchFamily="34" charset="-122"/>
              </a:defRPr>
            </a:lvl4pPr>
            <a:lvl5pPr>
              <a:defRPr sz="1400">
                <a:latin typeface="Microsoft YaHei UI" panose="020B0503020204020204" pitchFamily="34" charset="-122"/>
                <a:ea typeface="Microsoft YaHei UI" panose="020B0503020204020204" pitchFamily="34" charset="-122"/>
              </a:defRPr>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p:nvPr>
        </p:nvSpPr>
        <p:spPr>
          <a:xfrm>
            <a:off x="7923214" y="3536829"/>
            <a:ext cx="3124200" cy="1797169"/>
          </a:xfrm>
        </p:spPr>
        <p:txBody>
          <a:bodyPr rtlCol="0">
            <a:normAutofit/>
          </a:bodyPr>
          <a:lstStyle>
            <a:lvl1pPr marL="0" indent="0">
              <a:spcBef>
                <a:spcPts val="8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3A80FD74-E284-4E94-99D7-2346BE69CF21}" type="datetime1">
              <a:rPr lang="zh-CN" altLang="en-US" noProof="0" smtClean="0"/>
              <a:t>2023/9/27</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8" name="框架"/>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3214" y="1371600"/>
            <a:ext cx="3124200" cy="2057400"/>
          </a:xfrm>
        </p:spPr>
        <p:txBody>
          <a:bodyPr rtlCol="0" anchor="b">
            <a:normAutofit/>
          </a:bodyPr>
          <a:lstStyle>
            <a:lvl1pPr algn="l">
              <a:defRPr sz="3200" b="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descr="为添加图像预留的空占位符。单击占位符，选择要添加的图像。"/>
          <p:cNvSpPr>
            <a:spLocks noGrp="1"/>
          </p:cNvSpPr>
          <p:nvPr>
            <p:ph type="pic" idx="1" hasCustomPrompt="1"/>
          </p:nvPr>
        </p:nvSpPr>
        <p:spPr>
          <a:xfrm>
            <a:off x="1400490" y="1202055"/>
            <a:ext cx="5760720" cy="4206240"/>
          </a:xfrm>
          <a:solidFill>
            <a:schemeClr val="bg1">
              <a:lumMod val="95000"/>
            </a:schemeClr>
          </a:solidFill>
        </p:spPr>
        <p:txBody>
          <a:bodyPr tIns="914400" rtlCol="0">
            <a:normAutofit/>
          </a:bodyPr>
          <a:lstStyle>
            <a:lvl1pPr marL="0" indent="0" algn="ctr">
              <a:spcBef>
                <a:spcPts val="0"/>
              </a:spcBef>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4" name="文本占位符 3"/>
          <p:cNvSpPr>
            <a:spLocks noGrp="1"/>
          </p:cNvSpPr>
          <p:nvPr>
            <p:ph type="body" sz="half" idx="2"/>
          </p:nvPr>
        </p:nvSpPr>
        <p:spPr>
          <a:xfrm>
            <a:off x="7923214" y="3536829"/>
            <a:ext cx="3124200" cy="1797171"/>
          </a:xfrm>
        </p:spPr>
        <p:txBody>
          <a:bodyPr rtlCol="0">
            <a:normAutofit/>
          </a:bodyPr>
          <a:lstStyle>
            <a:lvl1pPr marL="0" indent="0">
              <a:spcBef>
                <a:spcPts val="8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400ED12-A873-4E9E-9C92-171C1A1590CF}" type="datetime1">
              <a:rPr lang="zh-CN" altLang="en-US" noProof="0" smtClean="0"/>
              <a:t>2023/9/27</a:t>
            </a:fld>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4" name="底部图形"/>
          <p:cNvGrpSpPr/>
          <p:nvPr/>
        </p:nvGrpSpPr>
        <p:grpSpPr>
          <a:xfrm>
            <a:off x="0" y="6309360"/>
            <a:ext cx="12190231" cy="548640"/>
            <a:chOff x="0" y="6309360"/>
            <a:chExt cx="12190231" cy="548640"/>
          </a:xfrm>
        </p:grpSpPr>
        <p:sp>
          <p:nvSpPr>
            <p:cNvPr id="7" name="长方形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10" name="顶部图形"/>
          <p:cNvGrpSpPr/>
          <p:nvPr/>
        </p:nvGrpSpPr>
        <p:grpSpPr>
          <a:xfrm>
            <a:off x="1279" y="0"/>
            <a:ext cx="12188952" cy="320040"/>
            <a:chOff x="1279" y="0"/>
            <a:chExt cx="12188952" cy="320040"/>
          </a:xfrm>
        </p:grpSpPr>
        <p:sp>
          <p:nvSpPr>
            <p:cNvPr id="11" name="长方形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长方形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长方形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 name="标题占位符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pPr rtl="0"/>
            <a:r>
              <a:rPr lang="zh-CN" altLang="en-US" noProof="0"/>
              <a:t>单击此处编辑母版标题样式</a:t>
            </a:r>
          </a:p>
        </p:txBody>
      </p:sp>
      <p:sp>
        <p:nvSpPr>
          <p:cNvPr id="3" name="文本占位符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4" name="日期占位符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latin typeface="Microsoft YaHei UI" panose="020B0503020204020204" pitchFamily="34" charset="-122"/>
                <a:ea typeface="Microsoft YaHei UI" panose="020B0503020204020204" pitchFamily="34" charset="-122"/>
              </a:defRPr>
            </a:lvl1pPr>
          </a:lstStyle>
          <a:p>
            <a:fld id="{1A9A6A39-E622-4251-866A-E86E449AD329}" type="datetime1">
              <a:rPr lang="zh-CN" altLang="en-US" noProof="0" smtClean="0"/>
              <a:t>2023/9/27</a:t>
            </a:fld>
            <a:endParaRPr lang="zh-CN" altLang="en-US" noProof="0" dirty="0"/>
          </a:p>
        </p:txBody>
      </p:sp>
      <p:sp>
        <p:nvSpPr>
          <p:cNvPr id="6" name="灯片编号占位符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latin typeface="Microsoft YaHei UI" panose="020B0503020204020204" pitchFamily="34" charset="-122"/>
                <a:ea typeface="Microsoft YaHei UI" panose="020B0503020204020204" pitchFamily="34" charset="-122"/>
              </a:defRPr>
            </a:lvl1pPr>
          </a:lstStyle>
          <a:p>
            <a:fld id="{DF28FB93-0A08-4E7D-8E63-9EFA29F1E093}"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icrosoft YaHei UI" panose="020B0503020204020204" pitchFamily="34" charset="-122"/>
          <a:ea typeface="Microsoft YaHei UI" panose="020B0503020204020204" pitchFamily="34" charset="-122"/>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anose="05000000000000000000" pitchFamily="2" charset="2"/>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548640" indent="-228600" algn="l" defTabSz="914400" rtl="0" eaLnBrk="1" latinLnBrk="0" hangingPunct="1">
        <a:lnSpc>
          <a:spcPct val="90000"/>
        </a:lnSpc>
        <a:spcBef>
          <a:spcPts val="1000"/>
        </a:spcBef>
        <a:buClr>
          <a:schemeClr val="tx1"/>
        </a:buClr>
        <a:buSzPct val="100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2296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0972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3258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5544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subTitle" idx="1"/>
          </p:nvPr>
        </p:nvSpPr>
        <p:spPr>
          <a:xfrm>
            <a:off x="7390765" y="3801110"/>
            <a:ext cx="4608195" cy="1068070"/>
          </a:xfrm>
        </p:spPr>
        <p:txBody>
          <a:bodyPr rtlCol="0">
            <a:normAutofit fontScale="95000"/>
          </a:bodyPr>
          <a:lstStyle/>
          <a:p>
            <a:pPr rtl="0"/>
            <a:r>
              <a:rPr lang="zh-CN" altLang="en-US" sz="2000" dirty="0">
                <a:solidFill>
                  <a:schemeClr val="bg1"/>
                </a:solidFill>
                <a:latin typeface="Microsoft YaHei UI" panose="020B0503020204020204" pitchFamily="34" charset="-122"/>
                <a:ea typeface="Microsoft YaHei UI" panose="020B0503020204020204" pitchFamily="34" charset="-122"/>
              </a:rPr>
              <a:t>汇报人：</a:t>
            </a:r>
            <a:r>
              <a:rPr lang="zh-CN" altLang="en-US" sz="2000" dirty="0">
                <a:solidFill>
                  <a:schemeClr val="bg1"/>
                </a:solidFill>
              </a:rPr>
              <a:t>张凯琪</a:t>
            </a:r>
            <a:endParaRPr lang="zh-CN" altLang="en-US" sz="2000" dirty="0">
              <a:solidFill>
                <a:schemeClr val="bg1"/>
              </a:solidFill>
              <a:latin typeface="Microsoft YaHei UI" panose="020B0503020204020204" pitchFamily="34" charset="-122"/>
              <a:ea typeface="Microsoft YaHei UI" panose="020B0503020204020204" pitchFamily="34" charset="-122"/>
            </a:endParaRPr>
          </a:p>
          <a:p>
            <a:pPr rtl="0"/>
            <a:endParaRPr lang="zh-CN" altLang="en-US" sz="2000" dirty="0">
              <a:solidFill>
                <a:schemeClr val="bg1"/>
              </a:solidFill>
              <a:latin typeface="Microsoft YaHei UI" panose="020B0503020204020204" pitchFamily="34" charset="-122"/>
              <a:ea typeface="Microsoft YaHei UI" panose="020B0503020204020204" pitchFamily="34" charset="-122"/>
            </a:endParaRPr>
          </a:p>
          <a:p>
            <a:pPr rtl="0"/>
            <a:r>
              <a:rPr lang="zh-CN" altLang="en-US" sz="2000" dirty="0">
                <a:solidFill>
                  <a:schemeClr val="bg1"/>
                </a:solidFill>
                <a:latin typeface="Microsoft YaHei UI" panose="020B0503020204020204" pitchFamily="34" charset="-122"/>
                <a:ea typeface="Microsoft YaHei UI" panose="020B0503020204020204" pitchFamily="34" charset="-122"/>
              </a:rPr>
              <a:t>小组成员：张凯琪</a:t>
            </a:r>
            <a:r>
              <a:rPr lang="en-US" altLang="zh-CN" sz="2000" dirty="0">
                <a:solidFill>
                  <a:schemeClr val="bg1"/>
                </a:solidFill>
                <a:latin typeface="Microsoft YaHei UI" panose="020B0503020204020204" pitchFamily="34" charset="-122"/>
                <a:ea typeface="Microsoft YaHei UI" panose="020B0503020204020204" pitchFamily="34" charset="-122"/>
              </a:rPr>
              <a:t> </a:t>
            </a:r>
            <a:r>
              <a:rPr lang="zh-CN" altLang="en-US" sz="2000" dirty="0">
                <a:solidFill>
                  <a:schemeClr val="bg1"/>
                </a:solidFill>
                <a:latin typeface="Microsoft YaHei UI" panose="020B0503020204020204" pitchFamily="34" charset="-122"/>
                <a:ea typeface="Microsoft YaHei UI" panose="020B0503020204020204" pitchFamily="34" charset="-122"/>
              </a:rPr>
              <a:t>、王心、申悦、刘闻闻</a:t>
            </a:r>
          </a:p>
        </p:txBody>
      </p:sp>
      <p:sp>
        <p:nvSpPr>
          <p:cNvPr id="6" name="文本框 5"/>
          <p:cNvSpPr txBox="1"/>
          <p:nvPr/>
        </p:nvSpPr>
        <p:spPr>
          <a:xfrm>
            <a:off x="1197868" y="1629425"/>
            <a:ext cx="7200800" cy="1506855"/>
          </a:xfrm>
          <a:prstGeom prst="rect">
            <a:avLst/>
          </a:prstGeom>
          <a:solidFill>
            <a:schemeClr val="accent1">
              <a:lumMod val="50000"/>
            </a:schemeClr>
          </a:solidFill>
          <a:ln>
            <a:solidFill>
              <a:schemeClr val="accent1">
                <a:lumMod val="50000"/>
              </a:schemeClr>
            </a:solidFill>
          </a:ln>
        </p:spPr>
        <p:txBody>
          <a:bodyPr wrap="square" rtlCol="0" anchor="ctr" anchorCtr="1">
            <a:spAutoFit/>
          </a:bodyPr>
          <a:lstStyle/>
          <a:p>
            <a:r>
              <a:rPr lang="zh-CN" altLang="en-US" sz="6000" dirty="0">
                <a:solidFill>
                  <a:schemeClr val="bg1"/>
                </a:solidFill>
              </a:rPr>
              <a:t>美食分享平台系统</a:t>
            </a:r>
            <a:endParaRPr lang="en-US" altLang="zh-CN" sz="6000" dirty="0">
              <a:solidFill>
                <a:schemeClr val="bg1"/>
              </a:solidFill>
            </a:endParaRPr>
          </a:p>
          <a:p>
            <a:pPr algn="r"/>
            <a:r>
              <a:rPr lang="en-US" altLang="zh-CN" sz="3200" dirty="0">
                <a:solidFill>
                  <a:schemeClr val="bg1"/>
                </a:solidFill>
              </a:rPr>
              <a:t>--</a:t>
            </a:r>
            <a:r>
              <a:rPr lang="zh-CN" altLang="en-US" sz="3200" dirty="0">
                <a:solidFill>
                  <a:schemeClr val="bg1"/>
                </a:solidFill>
              </a:rPr>
              <a:t>系统实施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收藏信息表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701098B9-5049-2FB6-B905-6C1DD1138FB1}"/>
              </a:ext>
            </a:extLst>
          </p:cNvPr>
          <p:cNvGraphicFramePr>
            <a:graphicFrameLocks noGrp="1"/>
          </p:cNvGraphicFramePr>
          <p:nvPr>
            <p:extLst>
              <p:ext uri="{D42A27DB-BD31-4B8C-83A1-F6EECF244321}">
                <p14:modId xmlns:p14="http://schemas.microsoft.com/office/powerpoint/2010/main" val="1765649519"/>
              </p:ext>
            </p:extLst>
          </p:nvPr>
        </p:nvGraphicFramePr>
        <p:xfrm>
          <a:off x="4366220" y="1484785"/>
          <a:ext cx="5346065" cy="2287905"/>
        </p:xfrm>
        <a:graphic>
          <a:graphicData uri="http://schemas.openxmlformats.org/drawingml/2006/table">
            <a:tbl>
              <a:tblPr>
                <a:tableStyleId>{3B4B98B0-60AC-42C2-AFA5-B58CD77FA1E5}</a:tableStyleId>
              </a:tblPr>
              <a:tblGrid>
                <a:gridCol w="478790">
                  <a:extLst>
                    <a:ext uri="{9D8B030D-6E8A-4147-A177-3AD203B41FA5}">
                      <a16:colId xmlns:a16="http://schemas.microsoft.com/office/drawing/2014/main" val="1305353146"/>
                    </a:ext>
                  </a:extLst>
                </a:gridCol>
                <a:gridCol w="884555">
                  <a:extLst>
                    <a:ext uri="{9D8B030D-6E8A-4147-A177-3AD203B41FA5}">
                      <a16:colId xmlns:a16="http://schemas.microsoft.com/office/drawing/2014/main" val="2671670070"/>
                    </a:ext>
                  </a:extLst>
                </a:gridCol>
                <a:gridCol w="2619375">
                  <a:extLst>
                    <a:ext uri="{9D8B030D-6E8A-4147-A177-3AD203B41FA5}">
                      <a16:colId xmlns:a16="http://schemas.microsoft.com/office/drawing/2014/main" val="246356050"/>
                    </a:ext>
                  </a:extLst>
                </a:gridCol>
                <a:gridCol w="884555">
                  <a:extLst>
                    <a:ext uri="{9D8B030D-6E8A-4147-A177-3AD203B41FA5}">
                      <a16:colId xmlns:a16="http://schemas.microsoft.com/office/drawing/2014/main" val="2941447848"/>
                    </a:ext>
                  </a:extLst>
                </a:gridCol>
                <a:gridCol w="478790">
                  <a:extLst>
                    <a:ext uri="{9D8B030D-6E8A-4147-A177-3AD203B41FA5}">
                      <a16:colId xmlns:a16="http://schemas.microsoft.com/office/drawing/2014/main" val="3810196391"/>
                    </a:ext>
                  </a:extLst>
                </a:gridCol>
              </a:tblGrid>
              <a:tr h="51117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68390553"/>
                  </a:ext>
                </a:extLst>
              </a:tr>
              <a:tr h="25527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97231746"/>
                  </a:ext>
                </a:extLst>
              </a:tr>
              <a:tr h="25527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98904934"/>
                  </a:ext>
                </a:extLst>
              </a:tr>
              <a:tr h="24511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78466933"/>
                  </a:ext>
                </a:extLst>
              </a:tr>
              <a:tr h="25527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foodsId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菜谱</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20068390"/>
                  </a:ext>
                </a:extLst>
              </a:tr>
              <a:tr h="255270">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notesId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笔记</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99238628"/>
                  </a:ext>
                </a:extLst>
              </a:tr>
              <a:tr h="255270">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6872340"/>
                  </a:ext>
                </a:extLst>
              </a:tr>
              <a:tr h="255270">
                <a:tc>
                  <a:txBody>
                    <a:bodyPr/>
                    <a:lstStyle/>
                    <a:p>
                      <a:pPr algn="just"/>
                      <a:r>
                        <a:rPr lang="en-US" sz="1200" kern="10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level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用户登记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6536511"/>
                  </a:ext>
                </a:extLst>
              </a:tr>
            </a:tbl>
          </a:graphicData>
        </a:graphic>
      </p:graphicFrame>
      <p:sp>
        <p:nvSpPr>
          <p:cNvPr id="5" name="文本框 4">
            <a:extLst>
              <a:ext uri="{FF2B5EF4-FFF2-40B4-BE49-F238E27FC236}">
                <a16:creationId xmlns:a16="http://schemas.microsoft.com/office/drawing/2014/main" id="{AE65C321-B32B-91B3-24F5-6989DF52E437}"/>
              </a:ext>
            </a:extLst>
          </p:cNvPr>
          <p:cNvSpPr txBox="1"/>
          <p:nvPr/>
        </p:nvSpPr>
        <p:spPr>
          <a:xfrm>
            <a:off x="1125860" y="4221088"/>
            <a:ext cx="1872208"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笔记评论信息表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6" name="表格 5">
            <a:extLst>
              <a:ext uri="{FF2B5EF4-FFF2-40B4-BE49-F238E27FC236}">
                <a16:creationId xmlns:a16="http://schemas.microsoft.com/office/drawing/2014/main" id="{C284C47B-D0A9-30A6-1C3A-2EE1BC24B298}"/>
              </a:ext>
            </a:extLst>
          </p:cNvPr>
          <p:cNvGraphicFramePr>
            <a:graphicFrameLocks noGrp="1"/>
          </p:cNvGraphicFramePr>
          <p:nvPr>
            <p:extLst>
              <p:ext uri="{D42A27DB-BD31-4B8C-83A1-F6EECF244321}">
                <p14:modId xmlns:p14="http://schemas.microsoft.com/office/powerpoint/2010/main" val="3946586513"/>
              </p:ext>
            </p:extLst>
          </p:nvPr>
        </p:nvGraphicFramePr>
        <p:xfrm>
          <a:off x="4366220" y="4071764"/>
          <a:ext cx="4282439" cy="1591310"/>
        </p:xfrm>
        <a:graphic>
          <a:graphicData uri="http://schemas.openxmlformats.org/drawingml/2006/table">
            <a:tbl>
              <a:tblPr>
                <a:tableStyleId>{3B4B98B0-60AC-42C2-AFA5-B58CD77FA1E5}</a:tableStyleId>
              </a:tblPr>
              <a:tblGrid>
                <a:gridCol w="383911">
                  <a:extLst>
                    <a:ext uri="{9D8B030D-6E8A-4147-A177-3AD203B41FA5}">
                      <a16:colId xmlns:a16="http://schemas.microsoft.com/office/drawing/2014/main" val="3386417749"/>
                    </a:ext>
                  </a:extLst>
                </a:gridCol>
                <a:gridCol w="708408">
                  <a:extLst>
                    <a:ext uri="{9D8B030D-6E8A-4147-A177-3AD203B41FA5}">
                      <a16:colId xmlns:a16="http://schemas.microsoft.com/office/drawing/2014/main" val="1043228312"/>
                    </a:ext>
                  </a:extLst>
                </a:gridCol>
                <a:gridCol w="2097801">
                  <a:extLst>
                    <a:ext uri="{9D8B030D-6E8A-4147-A177-3AD203B41FA5}">
                      <a16:colId xmlns:a16="http://schemas.microsoft.com/office/drawing/2014/main" val="2033496381"/>
                    </a:ext>
                  </a:extLst>
                </a:gridCol>
                <a:gridCol w="708408">
                  <a:extLst>
                    <a:ext uri="{9D8B030D-6E8A-4147-A177-3AD203B41FA5}">
                      <a16:colId xmlns:a16="http://schemas.microsoft.com/office/drawing/2014/main" val="609724843"/>
                    </a:ext>
                  </a:extLst>
                </a:gridCol>
                <a:gridCol w="383911">
                  <a:extLst>
                    <a:ext uri="{9D8B030D-6E8A-4147-A177-3AD203B41FA5}">
                      <a16:colId xmlns:a16="http://schemas.microsoft.com/office/drawing/2014/main" val="1313485594"/>
                    </a:ext>
                  </a:extLst>
                </a:gridCol>
              </a:tblGrid>
              <a:tr h="40068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0100197"/>
                  </a:ext>
                </a:extLst>
              </a:tr>
              <a:tr h="19939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15727643"/>
                  </a:ext>
                </a:extLst>
              </a:tr>
              <a:tr h="19177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评论内容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2030273"/>
                  </a:ext>
                </a:extLst>
              </a:tr>
              <a:tr h="19939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评论时间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02096795"/>
                  </a:ext>
                </a:extLst>
              </a:tr>
              <a:tr h="19939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评论人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77795175"/>
                  </a:ext>
                </a:extLst>
              </a:tr>
              <a:tr h="400685">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foreignId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关联的模块</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45339714"/>
                  </a:ext>
                </a:extLst>
              </a:tr>
            </a:tbl>
          </a:graphicData>
        </a:graphic>
      </p:graphicFrame>
    </p:spTree>
    <p:extLst>
      <p:ext uri="{BB962C8B-B14F-4D97-AF65-F5344CB8AC3E}">
        <p14:creationId xmlns:p14="http://schemas.microsoft.com/office/powerpoint/2010/main" val="314586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食材信息表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54345F6F-798D-2162-D540-05FEF6B166DC}"/>
              </a:ext>
            </a:extLst>
          </p:cNvPr>
          <p:cNvGraphicFramePr>
            <a:graphicFrameLocks noGrp="1"/>
          </p:cNvGraphicFramePr>
          <p:nvPr>
            <p:extLst>
              <p:ext uri="{D42A27DB-BD31-4B8C-83A1-F6EECF244321}">
                <p14:modId xmlns:p14="http://schemas.microsoft.com/office/powerpoint/2010/main" val="3168050972"/>
              </p:ext>
            </p:extLst>
          </p:nvPr>
        </p:nvGraphicFramePr>
        <p:xfrm>
          <a:off x="4527550" y="1484785"/>
          <a:ext cx="5386705" cy="2346960"/>
        </p:xfrm>
        <a:graphic>
          <a:graphicData uri="http://schemas.openxmlformats.org/drawingml/2006/table">
            <a:tbl>
              <a:tblPr>
                <a:tableStyleId>{3B4B98B0-60AC-42C2-AFA5-B58CD77FA1E5}</a:tableStyleId>
              </a:tblPr>
              <a:tblGrid>
                <a:gridCol w="482600">
                  <a:extLst>
                    <a:ext uri="{9D8B030D-6E8A-4147-A177-3AD203B41FA5}">
                      <a16:colId xmlns:a16="http://schemas.microsoft.com/office/drawing/2014/main" val="2598582172"/>
                    </a:ext>
                  </a:extLst>
                </a:gridCol>
                <a:gridCol w="891540">
                  <a:extLst>
                    <a:ext uri="{9D8B030D-6E8A-4147-A177-3AD203B41FA5}">
                      <a16:colId xmlns:a16="http://schemas.microsoft.com/office/drawing/2014/main" val="2598863711"/>
                    </a:ext>
                  </a:extLst>
                </a:gridCol>
                <a:gridCol w="2638425">
                  <a:extLst>
                    <a:ext uri="{9D8B030D-6E8A-4147-A177-3AD203B41FA5}">
                      <a16:colId xmlns:a16="http://schemas.microsoft.com/office/drawing/2014/main" val="827891115"/>
                    </a:ext>
                  </a:extLst>
                </a:gridCol>
                <a:gridCol w="891540">
                  <a:extLst>
                    <a:ext uri="{9D8B030D-6E8A-4147-A177-3AD203B41FA5}">
                      <a16:colId xmlns:a16="http://schemas.microsoft.com/office/drawing/2014/main" val="1902485266"/>
                    </a:ext>
                  </a:extLst>
                </a:gridCol>
                <a:gridCol w="482600">
                  <a:extLst>
                    <a:ext uri="{9D8B030D-6E8A-4147-A177-3AD203B41FA5}">
                      <a16:colId xmlns:a16="http://schemas.microsoft.com/office/drawing/2014/main" val="1629353989"/>
                    </a:ext>
                  </a:extLst>
                </a:gridCol>
              </a:tblGrid>
              <a:tr h="39370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8796366"/>
                  </a:ext>
                </a:extLst>
              </a:tr>
              <a:tr h="19685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15787010"/>
                  </a:ext>
                </a:extLst>
              </a:tr>
              <a:tr h="18923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3245498"/>
                  </a:ext>
                </a:extLst>
              </a:tr>
              <a:tr h="39370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description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9983296"/>
                  </a:ext>
                </a:extLst>
              </a:tr>
              <a:tr h="19685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fileId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文件</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8480424"/>
                  </a:ext>
                </a:extLst>
              </a:tr>
              <a:tr h="196850">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fileName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文件名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80964241"/>
                  </a:ext>
                </a:extLst>
              </a:tr>
              <a:tr h="196850">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上传人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1473838"/>
                  </a:ext>
                </a:extLst>
              </a:tr>
              <a:tr h="196850">
                <a:tc>
                  <a:txBody>
                    <a:bodyPr/>
                    <a:lstStyle/>
                    <a:p>
                      <a:pPr algn="just"/>
                      <a:r>
                        <a:rPr lang="en-US" sz="1200" kern="10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level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用户等级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7539115"/>
                  </a:ext>
                </a:extLst>
              </a:tr>
              <a:tr h="386080">
                <a:tc>
                  <a:txBody>
                    <a:bodyPr/>
                    <a:lstStyle/>
                    <a:p>
                      <a:pPr algn="just"/>
                      <a:r>
                        <a:rPr lang="en-US" sz="1200" kern="10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uploadUserId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02382662"/>
                  </a:ext>
                </a:extLst>
              </a:tr>
            </a:tbl>
          </a:graphicData>
        </a:graphic>
      </p:graphicFrame>
      <p:sp>
        <p:nvSpPr>
          <p:cNvPr id="5" name="文本框 4">
            <a:extLst>
              <a:ext uri="{FF2B5EF4-FFF2-40B4-BE49-F238E27FC236}">
                <a16:creationId xmlns:a16="http://schemas.microsoft.com/office/drawing/2014/main" id="{3556092B-FD16-3D44-DBB5-8771B788B89E}"/>
              </a:ext>
            </a:extLst>
          </p:cNvPr>
          <p:cNvSpPr txBox="1"/>
          <p:nvPr/>
        </p:nvSpPr>
        <p:spPr>
          <a:xfrm>
            <a:off x="1125860" y="4221088"/>
            <a:ext cx="1944216"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趣味答题信息表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7" name="表格 6">
            <a:extLst>
              <a:ext uri="{FF2B5EF4-FFF2-40B4-BE49-F238E27FC236}">
                <a16:creationId xmlns:a16="http://schemas.microsoft.com/office/drawing/2014/main" id="{31AE9DA3-20B7-0078-0778-2D1C4D1E038F}"/>
              </a:ext>
            </a:extLst>
          </p:cNvPr>
          <p:cNvGraphicFramePr>
            <a:graphicFrameLocks noGrp="1"/>
          </p:cNvGraphicFramePr>
          <p:nvPr>
            <p:extLst>
              <p:ext uri="{D42A27DB-BD31-4B8C-83A1-F6EECF244321}">
                <p14:modId xmlns:p14="http://schemas.microsoft.com/office/powerpoint/2010/main" val="3144669343"/>
              </p:ext>
            </p:extLst>
          </p:nvPr>
        </p:nvGraphicFramePr>
        <p:xfrm>
          <a:off x="4565650" y="4365104"/>
          <a:ext cx="5348605" cy="1354455"/>
        </p:xfrm>
        <a:graphic>
          <a:graphicData uri="http://schemas.openxmlformats.org/drawingml/2006/table">
            <a:tbl>
              <a:tblPr>
                <a:tableStyleId>{3B4B98B0-60AC-42C2-AFA5-B58CD77FA1E5}</a:tableStyleId>
              </a:tblPr>
              <a:tblGrid>
                <a:gridCol w="479425">
                  <a:extLst>
                    <a:ext uri="{9D8B030D-6E8A-4147-A177-3AD203B41FA5}">
                      <a16:colId xmlns:a16="http://schemas.microsoft.com/office/drawing/2014/main" val="799748687"/>
                    </a:ext>
                  </a:extLst>
                </a:gridCol>
                <a:gridCol w="885190">
                  <a:extLst>
                    <a:ext uri="{9D8B030D-6E8A-4147-A177-3AD203B41FA5}">
                      <a16:colId xmlns:a16="http://schemas.microsoft.com/office/drawing/2014/main" val="2678405008"/>
                    </a:ext>
                  </a:extLst>
                </a:gridCol>
                <a:gridCol w="2619375">
                  <a:extLst>
                    <a:ext uri="{9D8B030D-6E8A-4147-A177-3AD203B41FA5}">
                      <a16:colId xmlns:a16="http://schemas.microsoft.com/office/drawing/2014/main" val="3669351127"/>
                    </a:ext>
                  </a:extLst>
                </a:gridCol>
                <a:gridCol w="885190">
                  <a:extLst>
                    <a:ext uri="{9D8B030D-6E8A-4147-A177-3AD203B41FA5}">
                      <a16:colId xmlns:a16="http://schemas.microsoft.com/office/drawing/2014/main" val="2441460689"/>
                    </a:ext>
                  </a:extLst>
                </a:gridCol>
                <a:gridCol w="479425">
                  <a:extLst>
                    <a:ext uri="{9D8B030D-6E8A-4147-A177-3AD203B41FA5}">
                      <a16:colId xmlns:a16="http://schemas.microsoft.com/office/drawing/2014/main" val="3912696976"/>
                    </a:ext>
                  </a:extLst>
                </a:gridCol>
              </a:tblGrid>
              <a:tr h="38925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82219364"/>
                  </a:ext>
                </a:extLst>
              </a:tr>
              <a:tr h="19431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02959141"/>
                  </a:ext>
                </a:extLst>
              </a:tr>
              <a:tr h="187325">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51171109"/>
                  </a:ext>
                </a:extLst>
              </a:tr>
              <a:tr h="38925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回答内容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text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65535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54374152"/>
                  </a:ext>
                </a:extLst>
              </a:tr>
              <a:tr h="19431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回答时间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255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0151181"/>
                  </a:ext>
                </a:extLst>
              </a:tr>
            </a:tbl>
          </a:graphicData>
        </a:graphic>
      </p:graphicFrame>
    </p:spTree>
    <p:extLst>
      <p:ext uri="{BB962C8B-B14F-4D97-AF65-F5344CB8AC3E}">
        <p14:creationId xmlns:p14="http://schemas.microsoft.com/office/powerpoint/2010/main" val="12965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1E232027-1B51-70A2-A1C5-DACE1C725BE5}"/>
              </a:ext>
            </a:extLst>
          </p:cNvPr>
          <p:cNvGraphicFramePr>
            <a:graphicFrameLocks noGrp="1"/>
          </p:cNvGraphicFramePr>
          <p:nvPr>
            <p:extLst>
              <p:ext uri="{D42A27DB-BD31-4B8C-83A1-F6EECF244321}">
                <p14:modId xmlns:p14="http://schemas.microsoft.com/office/powerpoint/2010/main" val="3942853557"/>
              </p:ext>
            </p:extLst>
          </p:nvPr>
        </p:nvGraphicFramePr>
        <p:xfrm>
          <a:off x="4595495" y="1484785"/>
          <a:ext cx="5318760" cy="2750820"/>
        </p:xfrm>
        <a:graphic>
          <a:graphicData uri="http://schemas.openxmlformats.org/drawingml/2006/table">
            <a:tbl>
              <a:tblPr>
                <a:tableStyleId>{3B4B98B0-60AC-42C2-AFA5-B58CD77FA1E5}</a:tableStyleId>
              </a:tblPr>
              <a:tblGrid>
                <a:gridCol w="476885">
                  <a:extLst>
                    <a:ext uri="{9D8B030D-6E8A-4147-A177-3AD203B41FA5}">
                      <a16:colId xmlns:a16="http://schemas.microsoft.com/office/drawing/2014/main" val="3115362818"/>
                    </a:ext>
                  </a:extLst>
                </a:gridCol>
                <a:gridCol w="880110">
                  <a:extLst>
                    <a:ext uri="{9D8B030D-6E8A-4147-A177-3AD203B41FA5}">
                      <a16:colId xmlns:a16="http://schemas.microsoft.com/office/drawing/2014/main" val="583449716"/>
                    </a:ext>
                  </a:extLst>
                </a:gridCol>
                <a:gridCol w="2604770">
                  <a:extLst>
                    <a:ext uri="{9D8B030D-6E8A-4147-A177-3AD203B41FA5}">
                      <a16:colId xmlns:a16="http://schemas.microsoft.com/office/drawing/2014/main" val="626427430"/>
                    </a:ext>
                  </a:extLst>
                </a:gridCol>
                <a:gridCol w="880110">
                  <a:extLst>
                    <a:ext uri="{9D8B030D-6E8A-4147-A177-3AD203B41FA5}">
                      <a16:colId xmlns:a16="http://schemas.microsoft.com/office/drawing/2014/main" val="2667227778"/>
                    </a:ext>
                  </a:extLst>
                </a:gridCol>
                <a:gridCol w="476885">
                  <a:extLst>
                    <a:ext uri="{9D8B030D-6E8A-4147-A177-3AD203B41FA5}">
                      <a16:colId xmlns:a16="http://schemas.microsoft.com/office/drawing/2014/main" val="1612617717"/>
                    </a:ext>
                  </a:extLst>
                </a:gridCol>
              </a:tblGrid>
              <a:tr h="39624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2278548"/>
                  </a:ext>
                </a:extLst>
              </a:tr>
              <a:tr h="19812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7352293"/>
                  </a:ext>
                </a:extLst>
              </a:tr>
              <a:tr h="19050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00697807"/>
                  </a:ext>
                </a:extLst>
              </a:tr>
              <a:tr h="39624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description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55677038"/>
                  </a:ext>
                </a:extLst>
              </a:tr>
              <a:tr h="19812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tips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菜谱标签</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1631405"/>
                  </a:ext>
                </a:extLst>
              </a:tr>
              <a:tr h="198120">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subId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菜谱小类</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7876821"/>
                  </a:ext>
                </a:extLst>
              </a:tr>
              <a:tr h="198120">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fileId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文件</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44418687"/>
                  </a:ext>
                </a:extLst>
              </a:tr>
              <a:tr h="198120">
                <a:tc>
                  <a:txBody>
                    <a:bodyPr/>
                    <a:lstStyle/>
                    <a:p>
                      <a:pPr algn="just"/>
                      <a:r>
                        <a:rPr lang="en-US" sz="1200" kern="10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fileName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文件名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53025687"/>
                  </a:ext>
                </a:extLst>
              </a:tr>
              <a:tr h="190500">
                <a:tc>
                  <a:txBody>
                    <a:bodyPr/>
                    <a:lstStyle/>
                    <a:p>
                      <a:pPr algn="just"/>
                      <a:r>
                        <a:rPr lang="en-US" sz="1200" kern="10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上传人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3383284"/>
                  </a:ext>
                </a:extLst>
              </a:tr>
              <a:tr h="198120">
                <a:tc>
                  <a:txBody>
                    <a:bodyPr/>
                    <a:lstStyle/>
                    <a:p>
                      <a:pPr algn="just"/>
                      <a:r>
                        <a:rPr lang="en-US" sz="1200" kern="10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level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用户等级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6249453"/>
                  </a:ext>
                </a:extLst>
              </a:tr>
              <a:tr h="388620">
                <a:tc>
                  <a:txBody>
                    <a:bodyPr/>
                    <a:lstStyle/>
                    <a:p>
                      <a:pPr algn="just"/>
                      <a:r>
                        <a:rPr lang="en-US" sz="1200" kern="10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uploadUserId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2777791"/>
                  </a:ext>
                </a:extLst>
              </a:tr>
            </a:tbl>
          </a:graphicData>
        </a:graphic>
      </p:graphicFrame>
      <p:sp>
        <p:nvSpPr>
          <p:cNvPr id="5" name="文本框 4">
            <a:extLst>
              <a:ext uri="{FF2B5EF4-FFF2-40B4-BE49-F238E27FC236}">
                <a16:creationId xmlns:a16="http://schemas.microsoft.com/office/drawing/2014/main" id="{34035DF9-E667-6C94-101E-D72EA6DCE119}"/>
              </a:ext>
            </a:extLst>
          </p:cNvPr>
          <p:cNvSpPr txBox="1"/>
          <p:nvPr/>
        </p:nvSpPr>
        <p:spPr>
          <a:xfrm>
            <a:off x="1233157" y="4678363"/>
            <a:ext cx="1946936"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饮食资讯信息表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6" name="表格 5">
            <a:extLst>
              <a:ext uri="{FF2B5EF4-FFF2-40B4-BE49-F238E27FC236}">
                <a16:creationId xmlns:a16="http://schemas.microsoft.com/office/drawing/2014/main" id="{1825057F-73F5-DAB9-7D62-B1C833F27FC8}"/>
              </a:ext>
            </a:extLst>
          </p:cNvPr>
          <p:cNvGraphicFramePr>
            <a:graphicFrameLocks noGrp="1"/>
          </p:cNvGraphicFramePr>
          <p:nvPr>
            <p:extLst>
              <p:ext uri="{D42A27DB-BD31-4B8C-83A1-F6EECF244321}">
                <p14:modId xmlns:p14="http://schemas.microsoft.com/office/powerpoint/2010/main" val="1149826850"/>
              </p:ext>
            </p:extLst>
          </p:nvPr>
        </p:nvGraphicFramePr>
        <p:xfrm>
          <a:off x="4595495" y="4678363"/>
          <a:ext cx="5386705" cy="1092835"/>
        </p:xfrm>
        <a:graphic>
          <a:graphicData uri="http://schemas.openxmlformats.org/drawingml/2006/table">
            <a:tbl>
              <a:tblPr>
                <a:tableStyleId>{3B4B98B0-60AC-42C2-AFA5-B58CD77FA1E5}</a:tableStyleId>
              </a:tblPr>
              <a:tblGrid>
                <a:gridCol w="482600">
                  <a:extLst>
                    <a:ext uri="{9D8B030D-6E8A-4147-A177-3AD203B41FA5}">
                      <a16:colId xmlns:a16="http://schemas.microsoft.com/office/drawing/2014/main" val="4153379647"/>
                    </a:ext>
                  </a:extLst>
                </a:gridCol>
                <a:gridCol w="891540">
                  <a:extLst>
                    <a:ext uri="{9D8B030D-6E8A-4147-A177-3AD203B41FA5}">
                      <a16:colId xmlns:a16="http://schemas.microsoft.com/office/drawing/2014/main" val="1932448201"/>
                    </a:ext>
                  </a:extLst>
                </a:gridCol>
                <a:gridCol w="2638425">
                  <a:extLst>
                    <a:ext uri="{9D8B030D-6E8A-4147-A177-3AD203B41FA5}">
                      <a16:colId xmlns:a16="http://schemas.microsoft.com/office/drawing/2014/main" val="3226418771"/>
                    </a:ext>
                  </a:extLst>
                </a:gridCol>
                <a:gridCol w="891540">
                  <a:extLst>
                    <a:ext uri="{9D8B030D-6E8A-4147-A177-3AD203B41FA5}">
                      <a16:colId xmlns:a16="http://schemas.microsoft.com/office/drawing/2014/main" val="2421769464"/>
                    </a:ext>
                  </a:extLst>
                </a:gridCol>
                <a:gridCol w="482600">
                  <a:extLst>
                    <a:ext uri="{9D8B030D-6E8A-4147-A177-3AD203B41FA5}">
                      <a16:colId xmlns:a16="http://schemas.microsoft.com/office/drawing/2014/main" val="4242882266"/>
                    </a:ext>
                  </a:extLst>
                </a:gridCol>
              </a:tblGrid>
              <a:tr h="36131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96289286"/>
                  </a:ext>
                </a:extLst>
              </a:tr>
              <a:tr h="18034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5309460"/>
                  </a:ext>
                </a:extLst>
              </a:tr>
              <a:tr h="173355">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33489426"/>
                  </a:ext>
                </a:extLst>
              </a:tr>
              <a:tr h="36131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text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65535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10087336"/>
                  </a:ext>
                </a:extLst>
              </a:tr>
            </a:tbl>
          </a:graphicData>
        </a:graphic>
      </p:graphicFrame>
    </p:spTree>
    <p:extLst>
      <p:ext uri="{BB962C8B-B14F-4D97-AF65-F5344CB8AC3E}">
        <p14:creationId xmlns:p14="http://schemas.microsoft.com/office/powerpoint/2010/main" val="29884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33FF5BBF-6302-253C-8C8E-B15C2A26196D}"/>
              </a:ext>
            </a:extLst>
          </p:cNvPr>
          <p:cNvGraphicFramePr>
            <a:graphicFrameLocks noGrp="1"/>
          </p:cNvGraphicFramePr>
          <p:nvPr>
            <p:extLst>
              <p:ext uri="{D42A27DB-BD31-4B8C-83A1-F6EECF244321}">
                <p14:modId xmlns:p14="http://schemas.microsoft.com/office/powerpoint/2010/main" val="1256751493"/>
              </p:ext>
            </p:extLst>
          </p:nvPr>
        </p:nvGraphicFramePr>
        <p:xfrm>
          <a:off x="4504055" y="1480185"/>
          <a:ext cx="5410200" cy="1948815"/>
        </p:xfrm>
        <a:graphic>
          <a:graphicData uri="http://schemas.openxmlformats.org/drawingml/2006/table">
            <a:tbl>
              <a:tblPr>
                <a:tableStyleId>{3B4B98B0-60AC-42C2-AFA5-B58CD77FA1E5}</a:tableStyleId>
              </a:tblPr>
              <a:tblGrid>
                <a:gridCol w="485140">
                  <a:extLst>
                    <a:ext uri="{9D8B030D-6E8A-4147-A177-3AD203B41FA5}">
                      <a16:colId xmlns:a16="http://schemas.microsoft.com/office/drawing/2014/main" val="287662069"/>
                    </a:ext>
                  </a:extLst>
                </a:gridCol>
                <a:gridCol w="895350">
                  <a:extLst>
                    <a:ext uri="{9D8B030D-6E8A-4147-A177-3AD203B41FA5}">
                      <a16:colId xmlns:a16="http://schemas.microsoft.com/office/drawing/2014/main" val="4255329144"/>
                    </a:ext>
                  </a:extLst>
                </a:gridCol>
                <a:gridCol w="2649220">
                  <a:extLst>
                    <a:ext uri="{9D8B030D-6E8A-4147-A177-3AD203B41FA5}">
                      <a16:colId xmlns:a16="http://schemas.microsoft.com/office/drawing/2014/main" val="4067224299"/>
                    </a:ext>
                  </a:extLst>
                </a:gridCol>
                <a:gridCol w="895350">
                  <a:extLst>
                    <a:ext uri="{9D8B030D-6E8A-4147-A177-3AD203B41FA5}">
                      <a16:colId xmlns:a16="http://schemas.microsoft.com/office/drawing/2014/main" val="2905677214"/>
                    </a:ext>
                  </a:extLst>
                </a:gridCol>
                <a:gridCol w="485140">
                  <a:extLst>
                    <a:ext uri="{9D8B030D-6E8A-4147-A177-3AD203B41FA5}">
                      <a16:colId xmlns:a16="http://schemas.microsoft.com/office/drawing/2014/main" val="3897115288"/>
                    </a:ext>
                  </a:extLst>
                </a:gridCol>
              </a:tblGrid>
              <a:tr h="19558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37360240"/>
                  </a:ext>
                </a:extLst>
              </a:tr>
              <a:tr h="19558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03089392"/>
                  </a:ext>
                </a:extLst>
              </a:tr>
              <a:tr h="18796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99616927"/>
                  </a:ext>
                </a:extLst>
              </a:tr>
              <a:tr h="19558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上传时间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5257774"/>
                  </a:ext>
                </a:extLst>
              </a:tr>
              <a:tr h="19558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用户</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12474314"/>
                  </a:ext>
                </a:extLst>
              </a:tr>
              <a:tr h="782955">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公告内容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longtext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4294967295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47171278"/>
                  </a:ext>
                </a:extLst>
              </a:tr>
              <a:tr h="195580">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status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审核状态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37408799"/>
                  </a:ext>
                </a:extLst>
              </a:tr>
            </a:tbl>
          </a:graphicData>
        </a:graphic>
      </p:graphicFrame>
      <p:sp>
        <p:nvSpPr>
          <p:cNvPr id="5" name="文本框 4">
            <a:extLst>
              <a:ext uri="{FF2B5EF4-FFF2-40B4-BE49-F238E27FC236}">
                <a16:creationId xmlns:a16="http://schemas.microsoft.com/office/drawing/2014/main" id="{F8F31597-A3AA-0EE4-FAD8-E284E1079286}"/>
              </a:ext>
            </a:extLst>
          </p:cNvPr>
          <p:cNvSpPr txBox="1"/>
          <p:nvPr/>
        </p:nvSpPr>
        <p:spPr>
          <a:xfrm>
            <a:off x="1128345" y="3861048"/>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文件信息表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6" name="表格 5">
            <a:extLst>
              <a:ext uri="{FF2B5EF4-FFF2-40B4-BE49-F238E27FC236}">
                <a16:creationId xmlns:a16="http://schemas.microsoft.com/office/drawing/2014/main" id="{686B9043-7C7F-EDAF-CD17-A5EA961C4172}"/>
              </a:ext>
            </a:extLst>
          </p:cNvPr>
          <p:cNvGraphicFramePr>
            <a:graphicFrameLocks noGrp="1"/>
          </p:cNvGraphicFramePr>
          <p:nvPr>
            <p:extLst>
              <p:ext uri="{D42A27DB-BD31-4B8C-83A1-F6EECF244321}">
                <p14:modId xmlns:p14="http://schemas.microsoft.com/office/powerpoint/2010/main" val="1789669464"/>
              </p:ext>
            </p:extLst>
          </p:nvPr>
        </p:nvGraphicFramePr>
        <p:xfrm>
          <a:off x="4533268" y="3861048"/>
          <a:ext cx="5233553" cy="1173480"/>
        </p:xfrm>
        <a:graphic>
          <a:graphicData uri="http://schemas.openxmlformats.org/drawingml/2006/table">
            <a:tbl>
              <a:tblPr>
                <a:tableStyleId>{3B4B98B0-60AC-42C2-AFA5-B58CD77FA1E5}</a:tableStyleId>
              </a:tblPr>
              <a:tblGrid>
                <a:gridCol w="468848">
                  <a:extLst>
                    <a:ext uri="{9D8B030D-6E8A-4147-A177-3AD203B41FA5}">
                      <a16:colId xmlns:a16="http://schemas.microsoft.com/office/drawing/2014/main" val="1085213194"/>
                    </a:ext>
                  </a:extLst>
                </a:gridCol>
                <a:gridCol w="866310">
                  <a:extLst>
                    <a:ext uri="{9D8B030D-6E8A-4147-A177-3AD203B41FA5}">
                      <a16:colId xmlns:a16="http://schemas.microsoft.com/office/drawing/2014/main" val="1648756611"/>
                    </a:ext>
                  </a:extLst>
                </a:gridCol>
                <a:gridCol w="2563237">
                  <a:extLst>
                    <a:ext uri="{9D8B030D-6E8A-4147-A177-3AD203B41FA5}">
                      <a16:colId xmlns:a16="http://schemas.microsoft.com/office/drawing/2014/main" val="1164359497"/>
                    </a:ext>
                  </a:extLst>
                </a:gridCol>
                <a:gridCol w="866310">
                  <a:extLst>
                    <a:ext uri="{9D8B030D-6E8A-4147-A177-3AD203B41FA5}">
                      <a16:colId xmlns:a16="http://schemas.microsoft.com/office/drawing/2014/main" val="2530488126"/>
                    </a:ext>
                  </a:extLst>
                </a:gridCol>
                <a:gridCol w="468848">
                  <a:extLst>
                    <a:ext uri="{9D8B030D-6E8A-4147-A177-3AD203B41FA5}">
                      <a16:colId xmlns:a16="http://schemas.microsoft.com/office/drawing/2014/main" val="3495938900"/>
                    </a:ext>
                  </a:extLst>
                </a:gridCol>
              </a:tblGrid>
              <a:tr h="39370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60162445"/>
                  </a:ext>
                </a:extLst>
              </a:tr>
              <a:tr h="19685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25615549"/>
                  </a:ext>
                </a:extLst>
              </a:tr>
              <a:tr h="38608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originName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原始文件名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00468932"/>
                  </a:ext>
                </a:extLst>
              </a:tr>
              <a:tr h="19685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fileName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存储文件名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255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13022340"/>
                  </a:ext>
                </a:extLst>
              </a:tr>
            </a:tbl>
          </a:graphicData>
        </a:graphic>
      </p:graphicFrame>
    </p:spTree>
    <p:extLst>
      <p:ext uri="{BB962C8B-B14F-4D97-AF65-F5344CB8AC3E}">
        <p14:creationId xmlns:p14="http://schemas.microsoft.com/office/powerpoint/2010/main" val="25540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944216"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笔记点赞信息表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5505DD03-F412-5468-1C13-E2BDD51CBBFD}"/>
              </a:ext>
            </a:extLst>
          </p:cNvPr>
          <p:cNvGraphicFramePr>
            <a:graphicFrameLocks noGrp="1"/>
          </p:cNvGraphicFramePr>
          <p:nvPr>
            <p:extLst>
              <p:ext uri="{D42A27DB-BD31-4B8C-83A1-F6EECF244321}">
                <p14:modId xmlns:p14="http://schemas.microsoft.com/office/powerpoint/2010/main" val="3626608585"/>
              </p:ext>
            </p:extLst>
          </p:nvPr>
        </p:nvGraphicFramePr>
        <p:xfrm>
          <a:off x="4519930" y="1484785"/>
          <a:ext cx="5394325" cy="1402080"/>
        </p:xfrm>
        <a:graphic>
          <a:graphicData uri="http://schemas.openxmlformats.org/drawingml/2006/table">
            <a:tbl>
              <a:tblPr>
                <a:tableStyleId>{3B4B98B0-60AC-42C2-AFA5-B58CD77FA1E5}</a:tableStyleId>
              </a:tblPr>
              <a:tblGrid>
                <a:gridCol w="483235">
                  <a:extLst>
                    <a:ext uri="{9D8B030D-6E8A-4147-A177-3AD203B41FA5}">
                      <a16:colId xmlns:a16="http://schemas.microsoft.com/office/drawing/2014/main" val="3284492720"/>
                    </a:ext>
                  </a:extLst>
                </a:gridCol>
                <a:gridCol w="892810">
                  <a:extLst>
                    <a:ext uri="{9D8B030D-6E8A-4147-A177-3AD203B41FA5}">
                      <a16:colId xmlns:a16="http://schemas.microsoft.com/office/drawing/2014/main" val="4158592672"/>
                    </a:ext>
                  </a:extLst>
                </a:gridCol>
                <a:gridCol w="2642235">
                  <a:extLst>
                    <a:ext uri="{9D8B030D-6E8A-4147-A177-3AD203B41FA5}">
                      <a16:colId xmlns:a16="http://schemas.microsoft.com/office/drawing/2014/main" val="2907290660"/>
                    </a:ext>
                  </a:extLst>
                </a:gridCol>
                <a:gridCol w="892810">
                  <a:extLst>
                    <a:ext uri="{9D8B030D-6E8A-4147-A177-3AD203B41FA5}">
                      <a16:colId xmlns:a16="http://schemas.microsoft.com/office/drawing/2014/main" val="1132735747"/>
                    </a:ext>
                  </a:extLst>
                </a:gridCol>
                <a:gridCol w="483235">
                  <a:extLst>
                    <a:ext uri="{9D8B030D-6E8A-4147-A177-3AD203B41FA5}">
                      <a16:colId xmlns:a16="http://schemas.microsoft.com/office/drawing/2014/main" val="2452399939"/>
                    </a:ext>
                  </a:extLst>
                </a:gridCol>
              </a:tblGrid>
              <a:tr h="40322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2044062"/>
                  </a:ext>
                </a:extLst>
              </a:tr>
              <a:tr h="201295">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3467631"/>
                  </a:ext>
                </a:extLst>
              </a:tr>
              <a:tr h="193675">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9635086"/>
                  </a:ext>
                </a:extLst>
              </a:tr>
              <a:tr h="20129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0810098"/>
                  </a:ext>
                </a:extLst>
              </a:tr>
              <a:tr h="201295">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notesId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笔记</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3152189"/>
                  </a:ext>
                </a:extLst>
              </a:tr>
              <a:tr h="201295">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foodsId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菜谱</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5111013"/>
                  </a:ext>
                </a:extLst>
              </a:tr>
            </a:tbl>
          </a:graphicData>
        </a:graphic>
      </p:graphicFrame>
      <p:sp>
        <p:nvSpPr>
          <p:cNvPr id="5" name="文本框 4">
            <a:extLst>
              <a:ext uri="{FF2B5EF4-FFF2-40B4-BE49-F238E27FC236}">
                <a16:creationId xmlns:a16="http://schemas.microsoft.com/office/drawing/2014/main" id="{B8476E58-A678-6AE6-5AAD-80CF1EF72BF1}"/>
              </a:ext>
            </a:extLst>
          </p:cNvPr>
          <p:cNvSpPr txBox="1"/>
          <p:nvPr/>
        </p:nvSpPr>
        <p:spPr>
          <a:xfrm>
            <a:off x="1125860" y="3429000"/>
            <a:ext cx="1944216"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菜谱小类信息表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6" name="表格 5">
            <a:extLst>
              <a:ext uri="{FF2B5EF4-FFF2-40B4-BE49-F238E27FC236}">
                <a16:creationId xmlns:a16="http://schemas.microsoft.com/office/drawing/2014/main" id="{9F87F2F1-40F7-4830-6D06-85CE2C6F58D9}"/>
              </a:ext>
            </a:extLst>
          </p:cNvPr>
          <p:cNvGraphicFramePr>
            <a:graphicFrameLocks noGrp="1"/>
          </p:cNvGraphicFramePr>
          <p:nvPr>
            <p:extLst>
              <p:ext uri="{D42A27DB-BD31-4B8C-83A1-F6EECF244321}">
                <p14:modId xmlns:p14="http://schemas.microsoft.com/office/powerpoint/2010/main" val="3671059283"/>
              </p:ext>
            </p:extLst>
          </p:nvPr>
        </p:nvGraphicFramePr>
        <p:xfrm>
          <a:off x="4519930" y="3429000"/>
          <a:ext cx="5394324" cy="1562100"/>
        </p:xfrm>
        <a:graphic>
          <a:graphicData uri="http://schemas.openxmlformats.org/drawingml/2006/table">
            <a:tbl>
              <a:tblPr>
                <a:tableStyleId>{3B4B98B0-60AC-42C2-AFA5-B58CD77FA1E5}</a:tableStyleId>
              </a:tblPr>
              <a:tblGrid>
                <a:gridCol w="483620">
                  <a:extLst>
                    <a:ext uri="{9D8B030D-6E8A-4147-A177-3AD203B41FA5}">
                      <a16:colId xmlns:a16="http://schemas.microsoft.com/office/drawing/2014/main" val="2507519830"/>
                    </a:ext>
                  </a:extLst>
                </a:gridCol>
                <a:gridCol w="892740">
                  <a:extLst>
                    <a:ext uri="{9D8B030D-6E8A-4147-A177-3AD203B41FA5}">
                      <a16:colId xmlns:a16="http://schemas.microsoft.com/office/drawing/2014/main" val="899328318"/>
                    </a:ext>
                  </a:extLst>
                </a:gridCol>
                <a:gridCol w="2641604">
                  <a:extLst>
                    <a:ext uri="{9D8B030D-6E8A-4147-A177-3AD203B41FA5}">
                      <a16:colId xmlns:a16="http://schemas.microsoft.com/office/drawing/2014/main" val="1889521226"/>
                    </a:ext>
                  </a:extLst>
                </a:gridCol>
                <a:gridCol w="892740">
                  <a:extLst>
                    <a:ext uri="{9D8B030D-6E8A-4147-A177-3AD203B41FA5}">
                      <a16:colId xmlns:a16="http://schemas.microsoft.com/office/drawing/2014/main" val="980763128"/>
                    </a:ext>
                  </a:extLst>
                </a:gridCol>
                <a:gridCol w="483620">
                  <a:extLst>
                    <a:ext uri="{9D8B030D-6E8A-4147-A177-3AD203B41FA5}">
                      <a16:colId xmlns:a16="http://schemas.microsoft.com/office/drawing/2014/main" val="3060775385"/>
                    </a:ext>
                  </a:extLst>
                </a:gridCol>
              </a:tblGrid>
              <a:tr h="39243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4812206"/>
                  </a:ext>
                </a:extLst>
              </a:tr>
              <a:tr h="196215">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12256509"/>
                  </a:ext>
                </a:extLst>
              </a:tr>
              <a:tr h="188595">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5123107"/>
                  </a:ext>
                </a:extLst>
              </a:tr>
              <a:tr h="39243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description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00910786"/>
                  </a:ext>
                </a:extLst>
              </a:tr>
              <a:tr h="39243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classifyId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菜谱大类</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1540846"/>
                  </a:ext>
                </a:extLst>
              </a:tr>
            </a:tbl>
          </a:graphicData>
        </a:graphic>
      </p:graphicFrame>
    </p:spTree>
    <p:extLst>
      <p:ext uri="{BB962C8B-B14F-4D97-AF65-F5344CB8AC3E}">
        <p14:creationId xmlns:p14="http://schemas.microsoft.com/office/powerpoint/2010/main" val="25839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用户信息表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AC0A5BF2-29E8-14FE-57DC-0EB67AA58435}"/>
              </a:ext>
            </a:extLst>
          </p:cNvPr>
          <p:cNvGraphicFramePr>
            <a:graphicFrameLocks noGrp="1"/>
          </p:cNvGraphicFramePr>
          <p:nvPr>
            <p:extLst>
              <p:ext uri="{D42A27DB-BD31-4B8C-83A1-F6EECF244321}">
                <p14:modId xmlns:p14="http://schemas.microsoft.com/office/powerpoint/2010/main" val="2780671995"/>
              </p:ext>
            </p:extLst>
          </p:nvPr>
        </p:nvGraphicFramePr>
        <p:xfrm>
          <a:off x="3907471" y="1484784"/>
          <a:ext cx="6006783" cy="4320462"/>
        </p:xfrm>
        <a:graphic>
          <a:graphicData uri="http://schemas.openxmlformats.org/drawingml/2006/table">
            <a:tbl>
              <a:tblPr>
                <a:tableStyleId>{3B4B98B0-60AC-42C2-AFA5-B58CD77FA1E5}</a:tableStyleId>
              </a:tblPr>
              <a:tblGrid>
                <a:gridCol w="538274">
                  <a:extLst>
                    <a:ext uri="{9D8B030D-6E8A-4147-A177-3AD203B41FA5}">
                      <a16:colId xmlns:a16="http://schemas.microsoft.com/office/drawing/2014/main" val="2656933987"/>
                    </a:ext>
                  </a:extLst>
                </a:gridCol>
                <a:gridCol w="994275">
                  <a:extLst>
                    <a:ext uri="{9D8B030D-6E8A-4147-A177-3AD203B41FA5}">
                      <a16:colId xmlns:a16="http://schemas.microsoft.com/office/drawing/2014/main" val="267593983"/>
                    </a:ext>
                  </a:extLst>
                </a:gridCol>
                <a:gridCol w="2941685">
                  <a:extLst>
                    <a:ext uri="{9D8B030D-6E8A-4147-A177-3AD203B41FA5}">
                      <a16:colId xmlns:a16="http://schemas.microsoft.com/office/drawing/2014/main" val="1623647596"/>
                    </a:ext>
                  </a:extLst>
                </a:gridCol>
                <a:gridCol w="994275">
                  <a:extLst>
                    <a:ext uri="{9D8B030D-6E8A-4147-A177-3AD203B41FA5}">
                      <a16:colId xmlns:a16="http://schemas.microsoft.com/office/drawing/2014/main" val="3179451770"/>
                    </a:ext>
                  </a:extLst>
                </a:gridCol>
                <a:gridCol w="538274">
                  <a:extLst>
                    <a:ext uri="{9D8B030D-6E8A-4147-A177-3AD203B41FA5}">
                      <a16:colId xmlns:a16="http://schemas.microsoft.com/office/drawing/2014/main" val="2276715066"/>
                    </a:ext>
                  </a:extLst>
                </a:gridCol>
              </a:tblGrid>
              <a:tr h="552948">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7113846"/>
                  </a:ext>
                </a:extLst>
              </a:tr>
              <a:tr h="276474">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008913"/>
                  </a:ext>
                </a:extLst>
              </a:tr>
              <a:tr h="265806">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4211446"/>
                  </a:ext>
                </a:extLst>
              </a:tr>
              <a:tr h="51205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password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56540787"/>
                  </a:ext>
                </a:extLst>
              </a:tr>
              <a:tr h="512055">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nickName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昵称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88954525"/>
                  </a:ext>
                </a:extLst>
              </a:tr>
              <a:tr h="276474">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62989791"/>
                  </a:ext>
                </a:extLst>
              </a:tr>
              <a:tr h="276474">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0830390"/>
                  </a:ext>
                </a:extLst>
              </a:tr>
              <a:tr h="276474">
                <a:tc>
                  <a:txBody>
                    <a:bodyPr/>
                    <a:lstStyle/>
                    <a:p>
                      <a:pPr algn="just"/>
                      <a:r>
                        <a:rPr lang="en-US" sz="1200" kern="10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birthday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生日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6428668"/>
                  </a:ext>
                </a:extLst>
              </a:tr>
              <a:tr h="265806">
                <a:tc>
                  <a:txBody>
                    <a:bodyPr/>
                    <a:lstStyle/>
                    <a:p>
                      <a:pPr algn="just"/>
                      <a:r>
                        <a:rPr lang="en-US" sz="1200" kern="10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phone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手机号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2924307"/>
                  </a:ext>
                </a:extLst>
              </a:tr>
              <a:tr h="276474">
                <a:tc>
                  <a:txBody>
                    <a:bodyPr/>
                    <a:lstStyle/>
                    <a:p>
                      <a:pPr algn="just"/>
                      <a:r>
                        <a:rPr lang="en-US" sz="1200" kern="10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6825368"/>
                  </a:ext>
                </a:extLst>
              </a:tr>
              <a:tr h="276474">
                <a:tc>
                  <a:txBody>
                    <a:bodyPr/>
                    <a:lstStyle/>
                    <a:p>
                      <a:pPr algn="just"/>
                      <a:r>
                        <a:rPr lang="en-US" sz="1200" kern="10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email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邮箱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167835"/>
                  </a:ext>
                </a:extLst>
              </a:tr>
              <a:tr h="276474">
                <a:tc>
                  <a:txBody>
                    <a:bodyPr/>
                    <a:lstStyle/>
                    <a:p>
                      <a:pPr algn="just"/>
                      <a:r>
                        <a:rPr lang="en-US" sz="1200" kern="10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cardId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身份证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250892"/>
                  </a:ext>
                </a:extLst>
              </a:tr>
              <a:tr h="276474">
                <a:tc>
                  <a:txBody>
                    <a:bodyPr/>
                    <a:lstStyle/>
                    <a:p>
                      <a:pPr algn="just"/>
                      <a:r>
                        <a:rPr lang="en-US" sz="1200" kern="100">
                          <a:effectLst/>
                        </a:rPr>
                        <a:t>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level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权限等级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6864934"/>
                  </a:ext>
                </a:extLst>
              </a:tr>
            </a:tbl>
          </a:graphicData>
        </a:graphic>
      </p:graphicFrame>
    </p:spTree>
    <p:extLst>
      <p:ext uri="{BB962C8B-B14F-4D97-AF65-F5344CB8AC3E}">
        <p14:creationId xmlns:p14="http://schemas.microsoft.com/office/powerpoint/2010/main" val="26125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2.2.2</a:t>
            </a:r>
            <a:r>
              <a:rPr lang="zh-CN" altLang="en-US" dirty="0">
                <a:latin typeface="Microsoft YaHei UI" panose="020B0503020204020204" pitchFamily="34" charset="-122"/>
                <a:ea typeface="Microsoft YaHei UI" panose="020B0503020204020204" pitchFamily="34" charset="-122"/>
              </a:rPr>
              <a:t>数据字典之数据结构</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7" name="表格 6">
            <a:extLst>
              <a:ext uri="{FF2B5EF4-FFF2-40B4-BE49-F238E27FC236}">
                <a16:creationId xmlns:a16="http://schemas.microsoft.com/office/drawing/2014/main" id="{AC57043B-1773-5FDE-69A5-68C8492E8F66}"/>
              </a:ext>
            </a:extLst>
          </p:cNvPr>
          <p:cNvGraphicFramePr>
            <a:graphicFrameLocks noGrp="1"/>
          </p:cNvGraphicFramePr>
          <p:nvPr>
            <p:extLst>
              <p:ext uri="{D42A27DB-BD31-4B8C-83A1-F6EECF244321}">
                <p14:modId xmlns:p14="http://schemas.microsoft.com/office/powerpoint/2010/main" val="1471485667"/>
              </p:ext>
            </p:extLst>
          </p:nvPr>
        </p:nvGraphicFramePr>
        <p:xfrm>
          <a:off x="1072108" y="1407959"/>
          <a:ext cx="10134870" cy="4541321"/>
        </p:xfrm>
        <a:graphic>
          <a:graphicData uri="http://schemas.openxmlformats.org/drawingml/2006/table">
            <a:tbl>
              <a:tblPr>
                <a:tableStyleId>{3B4B98B0-60AC-42C2-AFA5-B58CD77FA1E5}</a:tableStyleId>
              </a:tblPr>
              <a:tblGrid>
                <a:gridCol w="3378290">
                  <a:extLst>
                    <a:ext uri="{9D8B030D-6E8A-4147-A177-3AD203B41FA5}">
                      <a16:colId xmlns:a16="http://schemas.microsoft.com/office/drawing/2014/main" val="550530762"/>
                    </a:ext>
                  </a:extLst>
                </a:gridCol>
                <a:gridCol w="3378290">
                  <a:extLst>
                    <a:ext uri="{9D8B030D-6E8A-4147-A177-3AD203B41FA5}">
                      <a16:colId xmlns:a16="http://schemas.microsoft.com/office/drawing/2014/main" val="402202335"/>
                    </a:ext>
                  </a:extLst>
                </a:gridCol>
                <a:gridCol w="3378290">
                  <a:extLst>
                    <a:ext uri="{9D8B030D-6E8A-4147-A177-3AD203B41FA5}">
                      <a16:colId xmlns:a16="http://schemas.microsoft.com/office/drawing/2014/main" val="2621331774"/>
                    </a:ext>
                  </a:extLst>
                </a:gridCol>
              </a:tblGrid>
              <a:tr h="213430">
                <a:tc>
                  <a:txBody>
                    <a:bodyPr/>
                    <a:lstStyle/>
                    <a:p>
                      <a:pPr algn="just"/>
                      <a:r>
                        <a:rPr lang="zh-CN" sz="1050" kern="100">
                          <a:effectLst/>
                        </a:rPr>
                        <a:t>数据结构名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含义说明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组成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97776052"/>
                  </a:ext>
                </a:extLst>
              </a:tr>
              <a:tr h="640291">
                <a:tc>
                  <a:txBody>
                    <a:bodyPr/>
                    <a:lstStyle/>
                    <a:p>
                      <a:pPr algn="just"/>
                      <a:r>
                        <a:rPr lang="zh-CN" sz="1050" kern="100">
                          <a:effectLst/>
                        </a:rPr>
                        <a:t>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定义管理员的有关信息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管理员</a:t>
                      </a:r>
                      <a:r>
                        <a:rPr lang="en-US" sz="1050" u="sng" kern="100">
                          <a:effectLst/>
                        </a:rPr>
                        <a:t>ID</a:t>
                      </a:r>
                      <a:r>
                        <a:rPr lang="zh-CN" sz="1050" kern="100">
                          <a:effectLst/>
                        </a:rPr>
                        <a:t>，姓名，密码，昵称，性别，年龄，生日，手机号，地址，编号，邮箱，身份证，权限等级</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5984599"/>
                  </a:ext>
                </a:extLst>
              </a:tr>
              <a:tr h="426861">
                <a:tc>
                  <a:txBody>
                    <a:bodyPr/>
                    <a:lstStyle/>
                    <a:p>
                      <a:pPr algn="just"/>
                      <a:r>
                        <a:rPr lang="zh-CN" sz="1050" kern="100">
                          <a:effectLst/>
                        </a:rPr>
                        <a:t>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定义用户的有关信息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用户</a:t>
                      </a:r>
                      <a:r>
                        <a:rPr lang="en-US" sz="1050" u="sng" kern="100">
                          <a:effectLst/>
                        </a:rPr>
                        <a:t>ID</a:t>
                      </a:r>
                      <a:r>
                        <a:rPr lang="zh-CN" sz="1050" kern="100">
                          <a:effectLst/>
                        </a:rPr>
                        <a:t>，姓名，密码，昵称，性别，年龄，生日，手机号，地址，邮箱，身份证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95850898"/>
                  </a:ext>
                </a:extLst>
              </a:tr>
              <a:tr h="272716">
                <a:tc>
                  <a:txBody>
                    <a:bodyPr/>
                    <a:lstStyle/>
                    <a:p>
                      <a:pPr algn="just"/>
                      <a:r>
                        <a:rPr lang="zh-CN" sz="1050" kern="100">
                          <a:effectLst/>
                        </a:rPr>
                        <a:t>公告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定义公告的有关信息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公告</a:t>
                      </a:r>
                      <a:r>
                        <a:rPr lang="en-US" sz="1050" u="sng" kern="100">
                          <a:effectLst/>
                        </a:rPr>
                        <a:t>ID</a:t>
                      </a:r>
                      <a:r>
                        <a:rPr lang="zh-CN" sz="1050" kern="100">
                          <a:effectLst/>
                        </a:rPr>
                        <a:t>，名称，内容，时间</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14493690"/>
                  </a:ext>
                </a:extLst>
              </a:tr>
              <a:tr h="213430">
                <a:tc>
                  <a:txBody>
                    <a:bodyPr/>
                    <a:lstStyle/>
                    <a:p>
                      <a:pPr algn="just"/>
                      <a:r>
                        <a:rPr lang="zh-CN" sz="1050" kern="100">
                          <a:effectLst/>
                        </a:rPr>
                        <a:t>收藏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是收藏的有关信息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收藏</a:t>
                      </a:r>
                      <a:r>
                        <a:rPr lang="en-US" sz="1050" u="sng" kern="100">
                          <a:effectLst/>
                        </a:rPr>
                        <a:t>ID</a:t>
                      </a:r>
                      <a:r>
                        <a:rPr lang="zh-CN" sz="1050" kern="100">
                          <a:effectLst/>
                        </a:rPr>
                        <a:t>，名称，时间，菜谱</a:t>
                      </a:r>
                      <a:r>
                        <a:rPr lang="en-US" sz="1050" kern="100">
                          <a:effectLst/>
                        </a:rPr>
                        <a:t>id</a:t>
                      </a:r>
                      <a:r>
                        <a:rPr lang="zh-CN" sz="1050" kern="100">
                          <a:effectLst/>
                        </a:rPr>
                        <a:t>，笔记</a:t>
                      </a:r>
                      <a:r>
                        <a:rPr lang="en-US" sz="1050" kern="100">
                          <a:effectLst/>
                        </a:rPr>
                        <a:t>id</a:t>
                      </a:r>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15466369"/>
                  </a:ext>
                </a:extLst>
              </a:tr>
              <a:tr h="213430">
                <a:tc>
                  <a:txBody>
                    <a:bodyPr/>
                    <a:lstStyle/>
                    <a:p>
                      <a:pPr algn="just"/>
                      <a:r>
                        <a:rPr lang="zh-CN" sz="1050" kern="100">
                          <a:effectLst/>
                        </a:rPr>
                        <a:t>笔记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是笔记的有关信息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笔记</a:t>
                      </a:r>
                      <a:r>
                        <a:rPr lang="en-US" sz="1050" u="sng" kern="100">
                          <a:effectLst/>
                        </a:rPr>
                        <a:t>ID</a:t>
                      </a:r>
                      <a:r>
                        <a:rPr lang="zh-CN" sz="1050" kern="100">
                          <a:effectLst/>
                        </a:rPr>
                        <a:t>，名称，用户</a:t>
                      </a:r>
                      <a:r>
                        <a:rPr lang="en-US" sz="1050" kern="100">
                          <a:effectLst/>
                        </a:rPr>
                        <a:t>id</a:t>
                      </a:r>
                      <a:r>
                        <a:rPr lang="zh-CN" sz="1050" kern="100">
                          <a:effectLst/>
                        </a:rPr>
                        <a:t>，笔记详情，审核状态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898575"/>
                  </a:ext>
                </a:extLst>
              </a:tr>
              <a:tr h="213430">
                <a:tc>
                  <a:txBody>
                    <a:bodyPr/>
                    <a:lstStyle/>
                    <a:p>
                      <a:pPr algn="just"/>
                      <a:r>
                        <a:rPr lang="zh-CN" sz="1050" kern="100">
                          <a:effectLst/>
                        </a:rPr>
                        <a:t>资讯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是资讯的有关信息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资讯</a:t>
                      </a:r>
                      <a:r>
                        <a:rPr lang="en-US" sz="1050" u="sng" kern="100">
                          <a:effectLst/>
                        </a:rPr>
                        <a:t>ID</a:t>
                      </a:r>
                      <a:r>
                        <a:rPr lang="zh-CN" sz="1050" kern="100">
                          <a:effectLst/>
                        </a:rPr>
                        <a:t>，名称，内容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3983668"/>
                  </a:ext>
                </a:extLst>
              </a:tr>
              <a:tr h="213430">
                <a:tc>
                  <a:txBody>
                    <a:bodyPr/>
                    <a:lstStyle/>
                    <a:p>
                      <a:pPr algn="just"/>
                      <a:r>
                        <a:rPr lang="zh-CN" sz="1050" kern="100">
                          <a:effectLst/>
                        </a:rPr>
                        <a:t>趣味答题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是趣味答题有关信息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趣味答题</a:t>
                      </a:r>
                      <a:r>
                        <a:rPr lang="en-US" sz="1050" u="sng" kern="100">
                          <a:effectLst/>
                        </a:rPr>
                        <a:t>ID</a:t>
                      </a:r>
                      <a:r>
                        <a:rPr lang="zh-CN" sz="1050" kern="100">
                          <a:effectLst/>
                        </a:rPr>
                        <a:t>，名称，回答内容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3517154"/>
                  </a:ext>
                </a:extLst>
              </a:tr>
              <a:tr h="426861">
                <a:tc>
                  <a:txBody>
                    <a:bodyPr/>
                    <a:lstStyle/>
                    <a:p>
                      <a:pPr algn="just"/>
                      <a:r>
                        <a:rPr lang="zh-CN" sz="1050" kern="100">
                          <a:effectLst/>
                        </a:rPr>
                        <a:t>菜谱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是菜谱有关信息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菜谱</a:t>
                      </a:r>
                      <a:r>
                        <a:rPr lang="en-US" sz="1050" u="sng" kern="100">
                          <a:effectLst/>
                        </a:rPr>
                        <a:t>ID</a:t>
                      </a:r>
                      <a:r>
                        <a:rPr lang="zh-CN" sz="1050" kern="100">
                          <a:effectLst/>
                        </a:rPr>
                        <a:t>，名称，描述，标签，标签</a:t>
                      </a:r>
                      <a:r>
                        <a:rPr lang="en-US" sz="1050" kern="100">
                          <a:effectLst/>
                        </a:rPr>
                        <a:t>id</a:t>
                      </a:r>
                      <a:r>
                        <a:rPr lang="zh-CN" sz="1050" kern="100">
                          <a:effectLst/>
                        </a:rPr>
                        <a:t>，文件</a:t>
                      </a:r>
                      <a:r>
                        <a:rPr lang="en-US" sz="1050" kern="100">
                          <a:effectLst/>
                        </a:rPr>
                        <a:t>id</a:t>
                      </a:r>
                      <a:r>
                        <a:rPr lang="zh-CN" sz="1050" kern="100">
                          <a:effectLst/>
                        </a:rPr>
                        <a:t>，文件名，上传人，用户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49183723"/>
                  </a:ext>
                </a:extLst>
              </a:tr>
              <a:tr h="213430">
                <a:tc>
                  <a:txBody>
                    <a:bodyPr/>
                    <a:lstStyle/>
                    <a:p>
                      <a:pPr algn="just"/>
                      <a:r>
                        <a:rPr lang="zh-CN" sz="1050" kern="100">
                          <a:effectLst/>
                        </a:rPr>
                        <a:t>菜谱大类</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菜谱大类有关信息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大类</a:t>
                      </a:r>
                      <a:r>
                        <a:rPr lang="en-US" sz="1050" u="sng" kern="100">
                          <a:effectLst/>
                        </a:rPr>
                        <a:t>ID</a:t>
                      </a:r>
                      <a:r>
                        <a:rPr lang="zh-CN" sz="1050" kern="100">
                          <a:effectLst/>
                        </a:rPr>
                        <a:t>，名称，描述</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574352"/>
                  </a:ext>
                </a:extLst>
              </a:tr>
              <a:tr h="426861">
                <a:tc>
                  <a:txBody>
                    <a:bodyPr/>
                    <a:lstStyle/>
                    <a:p>
                      <a:pPr algn="just"/>
                      <a:r>
                        <a:rPr lang="zh-CN" sz="1050" kern="100">
                          <a:effectLst/>
                        </a:rPr>
                        <a:t>笔记评论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有关笔记评论相关信息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笔记评论</a:t>
                      </a:r>
                      <a:r>
                        <a:rPr lang="en-US" sz="1050" u="sng" kern="100">
                          <a:effectLst/>
                        </a:rPr>
                        <a:t>ID</a:t>
                      </a:r>
                      <a:r>
                        <a:rPr lang="zh-CN" sz="1050" kern="100">
                          <a:effectLst/>
                        </a:rPr>
                        <a:t>，评论内容，评论时间，评论人，关联模块</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7941029"/>
                  </a:ext>
                </a:extLst>
              </a:tr>
              <a:tr h="426861">
                <a:tc>
                  <a:txBody>
                    <a:bodyPr/>
                    <a:lstStyle/>
                    <a:p>
                      <a:pPr algn="just"/>
                      <a:r>
                        <a:rPr lang="zh-CN" sz="1050" kern="100">
                          <a:effectLst/>
                        </a:rPr>
                        <a:t>食材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是食材的有关信息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食材</a:t>
                      </a:r>
                      <a:r>
                        <a:rPr lang="en-US" sz="1050" u="sng" kern="100">
                          <a:effectLst/>
                        </a:rPr>
                        <a:t>ID</a:t>
                      </a:r>
                      <a:r>
                        <a:rPr lang="zh-CN" sz="1050" kern="100">
                          <a:effectLst/>
                        </a:rPr>
                        <a:t>，名称，描述，文件</a:t>
                      </a:r>
                      <a:r>
                        <a:rPr lang="en-US" sz="1050" kern="100">
                          <a:effectLst/>
                        </a:rPr>
                        <a:t>id</a:t>
                      </a:r>
                      <a:r>
                        <a:rPr lang="zh-CN" sz="1050" kern="100">
                          <a:effectLst/>
                        </a:rPr>
                        <a:t>，文件名，上传人，用户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49901660"/>
                  </a:ext>
                </a:extLst>
              </a:tr>
              <a:tr h="213430">
                <a:tc>
                  <a:txBody>
                    <a:bodyPr/>
                    <a:lstStyle/>
                    <a:p>
                      <a:pPr algn="just"/>
                      <a:r>
                        <a:rPr lang="zh-CN" sz="1050" kern="100">
                          <a:effectLst/>
                        </a:rPr>
                        <a:t>文件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是文件的有关信息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文件</a:t>
                      </a:r>
                      <a:r>
                        <a:rPr lang="en-US" sz="1050" u="sng" kern="100">
                          <a:effectLst/>
                        </a:rPr>
                        <a:t>ID</a:t>
                      </a:r>
                      <a:r>
                        <a:rPr lang="zh-CN" sz="1050" kern="100">
                          <a:effectLst/>
                        </a:rPr>
                        <a:t>，原始文件名，存储文件名</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3442735"/>
                  </a:ext>
                </a:extLst>
              </a:tr>
              <a:tr h="213430">
                <a:tc>
                  <a:txBody>
                    <a:bodyPr/>
                    <a:lstStyle/>
                    <a:p>
                      <a:pPr algn="just"/>
                      <a:r>
                        <a:rPr lang="zh-CN" sz="1050" kern="100">
                          <a:effectLst/>
                        </a:rPr>
                        <a:t>菜谱小类</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是菜谱小类有关信息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a:effectLst/>
                        </a:rPr>
                        <a:t>小类</a:t>
                      </a:r>
                      <a:r>
                        <a:rPr lang="en-US" sz="1050" u="sng" kern="100">
                          <a:effectLst/>
                        </a:rPr>
                        <a:t>ID</a:t>
                      </a:r>
                      <a:r>
                        <a:rPr lang="zh-CN" sz="1050" kern="100">
                          <a:effectLst/>
                        </a:rPr>
                        <a:t>，名称，描述，菜谱大类</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18592581"/>
                  </a:ext>
                </a:extLst>
              </a:tr>
              <a:tr h="213430">
                <a:tc>
                  <a:txBody>
                    <a:bodyPr/>
                    <a:lstStyle/>
                    <a:p>
                      <a:pPr algn="just"/>
                      <a:r>
                        <a:rPr lang="zh-CN" sz="1050" kern="100">
                          <a:effectLst/>
                        </a:rPr>
                        <a:t>笔记点赞</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是笔记点赞的有关信息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u="sng" kern="100" dirty="0">
                          <a:effectLst/>
                        </a:rPr>
                        <a:t>点赞</a:t>
                      </a:r>
                      <a:r>
                        <a:rPr lang="en-US" sz="1050" u="sng" kern="100" dirty="0">
                          <a:effectLst/>
                        </a:rPr>
                        <a:t>ID</a:t>
                      </a:r>
                      <a:r>
                        <a:rPr lang="zh-CN" sz="1050" kern="100" dirty="0">
                          <a:effectLst/>
                        </a:rPr>
                        <a:t>，名称，时间，笔记</a:t>
                      </a:r>
                      <a:r>
                        <a:rPr lang="en-US" sz="1050" kern="100" dirty="0">
                          <a:effectLst/>
                        </a:rPr>
                        <a:t>id</a:t>
                      </a:r>
                      <a:r>
                        <a:rPr lang="zh-CN" sz="1050" kern="100" dirty="0">
                          <a:effectLst/>
                        </a:rPr>
                        <a:t>，菜谱</a:t>
                      </a:r>
                      <a:r>
                        <a:rPr lang="en-US" sz="1050" kern="100" dirty="0">
                          <a:effectLst/>
                        </a:rPr>
                        <a:t>id</a:t>
                      </a:r>
                      <a:r>
                        <a:rPr lang="zh-CN" sz="1050" kern="100" dirty="0">
                          <a:effectLst/>
                        </a:rPr>
                        <a:t>，用户</a:t>
                      </a:r>
                      <a:r>
                        <a:rPr lang="en-US" sz="1050" kern="100" dirty="0">
                          <a:effectLst/>
                        </a:rPr>
                        <a:t>id</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22297702"/>
                  </a:ext>
                </a:extLst>
              </a:tr>
            </a:tbl>
          </a:graphicData>
        </a:graphic>
      </p:graphicFrame>
    </p:spTree>
    <p:extLst>
      <p:ext uri="{BB962C8B-B14F-4D97-AF65-F5344CB8AC3E}">
        <p14:creationId xmlns:p14="http://schemas.microsoft.com/office/powerpoint/2010/main" val="67841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2.2.3</a:t>
            </a:r>
            <a:r>
              <a:rPr lang="zh-CN" altLang="en-US" dirty="0">
                <a:latin typeface="Microsoft YaHei UI" panose="020B0503020204020204" pitchFamily="34" charset="-122"/>
                <a:ea typeface="Microsoft YaHei UI" panose="020B0503020204020204" pitchFamily="34" charset="-122"/>
              </a:rPr>
              <a:t>数据字典之数据存储</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3" name="表格 2">
            <a:extLst>
              <a:ext uri="{FF2B5EF4-FFF2-40B4-BE49-F238E27FC236}">
                <a16:creationId xmlns:a16="http://schemas.microsoft.com/office/drawing/2014/main" id="{468A3719-4627-F1ED-C26F-C21B5516D947}"/>
              </a:ext>
            </a:extLst>
          </p:cNvPr>
          <p:cNvGraphicFramePr>
            <a:graphicFrameLocks noGrp="1"/>
          </p:cNvGraphicFramePr>
          <p:nvPr>
            <p:extLst>
              <p:ext uri="{D42A27DB-BD31-4B8C-83A1-F6EECF244321}">
                <p14:modId xmlns:p14="http://schemas.microsoft.com/office/powerpoint/2010/main" val="3419250728"/>
              </p:ext>
            </p:extLst>
          </p:nvPr>
        </p:nvGraphicFramePr>
        <p:xfrm>
          <a:off x="909836" y="1305558"/>
          <a:ext cx="10153128" cy="5003764"/>
        </p:xfrm>
        <a:graphic>
          <a:graphicData uri="http://schemas.openxmlformats.org/drawingml/2006/table">
            <a:tbl>
              <a:tblPr>
                <a:tableStyleId>{3B4B98B0-60AC-42C2-AFA5-B58CD77FA1E5}</a:tableStyleId>
              </a:tblPr>
              <a:tblGrid>
                <a:gridCol w="973374">
                  <a:extLst>
                    <a:ext uri="{9D8B030D-6E8A-4147-A177-3AD203B41FA5}">
                      <a16:colId xmlns:a16="http://schemas.microsoft.com/office/drawing/2014/main" val="2253354452"/>
                    </a:ext>
                  </a:extLst>
                </a:gridCol>
                <a:gridCol w="1689408">
                  <a:extLst>
                    <a:ext uri="{9D8B030D-6E8A-4147-A177-3AD203B41FA5}">
                      <a16:colId xmlns:a16="http://schemas.microsoft.com/office/drawing/2014/main" val="2214296033"/>
                    </a:ext>
                  </a:extLst>
                </a:gridCol>
                <a:gridCol w="1688217">
                  <a:extLst>
                    <a:ext uri="{9D8B030D-6E8A-4147-A177-3AD203B41FA5}">
                      <a16:colId xmlns:a16="http://schemas.microsoft.com/office/drawing/2014/main" val="1092245014"/>
                    </a:ext>
                  </a:extLst>
                </a:gridCol>
                <a:gridCol w="2871280">
                  <a:extLst>
                    <a:ext uri="{9D8B030D-6E8A-4147-A177-3AD203B41FA5}">
                      <a16:colId xmlns:a16="http://schemas.microsoft.com/office/drawing/2014/main" val="2446239415"/>
                    </a:ext>
                  </a:extLst>
                </a:gridCol>
                <a:gridCol w="2930849">
                  <a:extLst>
                    <a:ext uri="{9D8B030D-6E8A-4147-A177-3AD203B41FA5}">
                      <a16:colId xmlns:a16="http://schemas.microsoft.com/office/drawing/2014/main" val="997459810"/>
                    </a:ext>
                  </a:extLst>
                </a:gridCol>
              </a:tblGrid>
              <a:tr h="263356">
                <a:tc>
                  <a:txBody>
                    <a:bodyPr/>
                    <a:lstStyle/>
                    <a:p>
                      <a:pPr algn="ctr"/>
                      <a:r>
                        <a:rPr lang="zh-CN" sz="600" kern="100">
                          <a:effectLst/>
                        </a:rPr>
                        <a:t>编号</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数据存储名</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数据项说明</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建立该数据存储的处理过程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存取该数据存储的处理过程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489779527"/>
                  </a:ext>
                </a:extLst>
              </a:tr>
              <a:tr h="131678">
                <a:tc>
                  <a:txBody>
                    <a:bodyPr/>
                    <a:lstStyle/>
                    <a:p>
                      <a:pPr algn="ctr"/>
                      <a:r>
                        <a:rPr lang="en-US" sz="600" kern="100">
                          <a:effectLst/>
                        </a:rPr>
                        <a:t>1.0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姓名</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注册</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一人一个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643300947"/>
                  </a:ext>
                </a:extLst>
              </a:tr>
              <a:tr h="131678">
                <a:tc>
                  <a:txBody>
                    <a:bodyPr/>
                    <a:lstStyle/>
                    <a:p>
                      <a:pPr algn="ctr"/>
                      <a:r>
                        <a:rPr lang="en-US" sz="600" kern="100">
                          <a:effectLst/>
                        </a:rPr>
                        <a:t>1.0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password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密码</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注册</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一人一个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874383281"/>
                  </a:ext>
                </a:extLst>
              </a:tr>
              <a:tr h="131678">
                <a:tc>
                  <a:txBody>
                    <a:bodyPr/>
                    <a:lstStyle/>
                    <a:p>
                      <a:pPr algn="ctr"/>
                      <a:r>
                        <a:rPr lang="en-US" sz="600" kern="100">
                          <a:effectLst/>
                        </a:rPr>
                        <a:t>1.0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sex</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性别</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注册</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一人一个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4048413654"/>
                  </a:ext>
                </a:extLst>
              </a:tr>
              <a:tr h="263356">
                <a:tc>
                  <a:txBody>
                    <a:bodyPr/>
                    <a:lstStyle/>
                    <a:p>
                      <a:pPr algn="ctr"/>
                      <a:r>
                        <a:rPr lang="en-US" sz="600" kern="100">
                          <a:effectLst/>
                        </a:rPr>
                        <a:t>2.0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time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笔记上传时间</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用户笔记处理</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一个笔记一个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057429448"/>
                  </a:ext>
                </a:extLst>
              </a:tr>
              <a:tr h="131678">
                <a:tc>
                  <a:txBody>
                    <a:bodyPr/>
                    <a:lstStyle/>
                    <a:p>
                      <a:pPr algn="ctr"/>
                      <a:r>
                        <a:rPr lang="en-US" sz="600" kern="100">
                          <a:effectLst/>
                        </a:rPr>
                        <a:t>2.0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content</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笔记内容</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用户笔记处理</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一个笔记一个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140517378"/>
                  </a:ext>
                </a:extLst>
              </a:tr>
              <a:tr h="263356">
                <a:tc>
                  <a:txBody>
                    <a:bodyPr/>
                    <a:lstStyle/>
                    <a:p>
                      <a:pPr algn="ctr"/>
                      <a:r>
                        <a:rPr lang="en-US" sz="600" kern="100">
                          <a:effectLst/>
                        </a:rPr>
                        <a:t>3.0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status</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笔记审核状态</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管理员笔记处理</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一个笔记一个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71495919"/>
                  </a:ext>
                </a:extLst>
              </a:tr>
              <a:tr h="263356">
                <a:tc>
                  <a:txBody>
                    <a:bodyPr/>
                    <a:lstStyle/>
                    <a:p>
                      <a:pPr algn="ctr"/>
                      <a:r>
                        <a:rPr lang="en-US" sz="600" kern="100">
                          <a:effectLst/>
                        </a:rPr>
                        <a:t>4.0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收藏笔记名称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点赞收藏处理过程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一个收藏对应一个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494918146"/>
                  </a:ext>
                </a:extLst>
              </a:tr>
              <a:tr h="263356">
                <a:tc>
                  <a:txBody>
                    <a:bodyPr/>
                    <a:lstStyle/>
                    <a:p>
                      <a:pPr algn="ctr"/>
                      <a:r>
                        <a:rPr lang="en-US" sz="600" kern="100">
                          <a:effectLst/>
                        </a:rPr>
                        <a:t>4.1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time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笔记收藏时间</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点赞收藏处理过程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一个收藏对应一个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642323965"/>
                  </a:ext>
                </a:extLst>
              </a:tr>
              <a:tr h="131678">
                <a:tc>
                  <a:txBody>
                    <a:bodyPr/>
                    <a:lstStyle/>
                    <a:p>
                      <a:pPr algn="ctr"/>
                      <a:r>
                        <a:rPr lang="en-US" sz="600" kern="100">
                          <a:effectLst/>
                        </a:rPr>
                        <a:t>4.2</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foodsld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a:t>
                      </a:r>
                      <a:r>
                        <a:rPr lang="en-US" sz="600" kern="100">
                          <a:effectLst/>
                        </a:rPr>
                        <a:t>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点赞收藏处理过程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一个收藏对应一个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455625939"/>
                  </a:ext>
                </a:extLst>
              </a:tr>
              <a:tr h="131678">
                <a:tc>
                  <a:txBody>
                    <a:bodyPr/>
                    <a:lstStyle/>
                    <a:p>
                      <a:pPr algn="ctr"/>
                      <a:r>
                        <a:rPr lang="en-US" sz="600" kern="100">
                          <a:effectLst/>
                        </a:rPr>
                        <a:t>4.3</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notesld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笔记</a:t>
                      </a:r>
                      <a:r>
                        <a:rPr lang="en-US" sz="600" kern="100">
                          <a:effectLst/>
                        </a:rPr>
                        <a:t>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点赞收藏处理过程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一个收藏对应一个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876414468"/>
                  </a:ext>
                </a:extLst>
              </a:tr>
              <a:tr h="131678">
                <a:tc>
                  <a:txBody>
                    <a:bodyPr/>
                    <a:lstStyle/>
                    <a:p>
                      <a:pPr algn="ctr"/>
                      <a:r>
                        <a:rPr lang="en-US" sz="600" kern="100">
                          <a:effectLst/>
                        </a:rPr>
                        <a:t>4.4</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userld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用户</a:t>
                      </a:r>
                      <a:r>
                        <a:rPr lang="en-US" sz="600" kern="100">
                          <a:effectLst/>
                        </a:rPr>
                        <a:t>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点赞收藏处理过程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一个收藏对应一个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92172508"/>
                  </a:ext>
                </a:extLst>
              </a:tr>
              <a:tr h="131678">
                <a:tc>
                  <a:txBody>
                    <a:bodyPr/>
                    <a:lstStyle/>
                    <a:p>
                      <a:pPr algn="ctr"/>
                      <a:r>
                        <a:rPr lang="en-US" sz="600" kern="100">
                          <a:effectLst/>
                        </a:rPr>
                        <a:t>5.0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菜谱名称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009548592"/>
                  </a:ext>
                </a:extLst>
              </a:tr>
              <a:tr h="131678">
                <a:tc>
                  <a:txBody>
                    <a:bodyPr/>
                    <a:lstStyle/>
                    <a:p>
                      <a:pPr algn="ctr"/>
                      <a:r>
                        <a:rPr lang="en-US" sz="600" kern="100">
                          <a:effectLst/>
                        </a:rPr>
                        <a:t>5.1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description</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菜谱描述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22053661"/>
                  </a:ext>
                </a:extLst>
              </a:tr>
              <a:tr h="131678">
                <a:tc>
                  <a:txBody>
                    <a:bodyPr/>
                    <a:lstStyle/>
                    <a:p>
                      <a:pPr algn="ctr"/>
                      <a:r>
                        <a:rPr lang="en-US" sz="600" kern="100">
                          <a:effectLst/>
                        </a:rPr>
                        <a:t>5.2</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tips</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菜谱标签</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205697871"/>
                  </a:ext>
                </a:extLst>
              </a:tr>
              <a:tr h="131678">
                <a:tc>
                  <a:txBody>
                    <a:bodyPr/>
                    <a:lstStyle/>
                    <a:p>
                      <a:pPr algn="ctr"/>
                      <a:r>
                        <a:rPr lang="en-US" sz="600" kern="100">
                          <a:effectLst/>
                        </a:rPr>
                        <a:t>5.3</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subId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菜谱小类</a:t>
                      </a:r>
                      <a:r>
                        <a:rPr lang="en-US" sz="600" kern="100">
                          <a:effectLst/>
                        </a:rPr>
                        <a:t>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603844754"/>
                  </a:ext>
                </a:extLst>
              </a:tr>
              <a:tr h="131678">
                <a:tc>
                  <a:txBody>
                    <a:bodyPr/>
                    <a:lstStyle/>
                    <a:p>
                      <a:pPr algn="ctr"/>
                      <a:r>
                        <a:rPr lang="en-US" sz="600" kern="100">
                          <a:effectLst/>
                        </a:rPr>
                        <a:t>5.4</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fileId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文件</a:t>
                      </a:r>
                      <a:r>
                        <a:rPr lang="en-US" sz="600" kern="100">
                          <a:effectLst/>
                        </a:rPr>
                        <a:t>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204033240"/>
                  </a:ext>
                </a:extLst>
              </a:tr>
              <a:tr h="131678">
                <a:tc>
                  <a:txBody>
                    <a:bodyPr/>
                    <a:lstStyle/>
                    <a:p>
                      <a:pPr algn="ctr"/>
                      <a:r>
                        <a:rPr lang="en-US" sz="600" kern="100">
                          <a:effectLst/>
                        </a:rPr>
                        <a:t>5.5</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fileName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文件名</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63627128"/>
                  </a:ext>
                </a:extLst>
              </a:tr>
              <a:tr h="131678">
                <a:tc>
                  <a:txBody>
                    <a:bodyPr/>
                    <a:lstStyle/>
                    <a:p>
                      <a:pPr algn="ctr"/>
                      <a:r>
                        <a:rPr lang="en-US" sz="600" kern="100">
                          <a:effectLst/>
                        </a:rPr>
                        <a:t>5.6</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userName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上传人</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菜谱上传过程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一个菜谱对应一个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4184995584"/>
                  </a:ext>
                </a:extLst>
              </a:tr>
              <a:tr h="131678">
                <a:tc>
                  <a:txBody>
                    <a:bodyPr/>
                    <a:lstStyle/>
                    <a:p>
                      <a:pPr algn="ctr"/>
                      <a:r>
                        <a:rPr lang="en-US" sz="600" kern="100">
                          <a:effectLst/>
                        </a:rPr>
                        <a:t>6.0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资讯名称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饮食咨询处理过程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一个资讯对应一个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655761482"/>
                  </a:ext>
                </a:extLst>
              </a:tr>
              <a:tr h="131678">
                <a:tc>
                  <a:txBody>
                    <a:bodyPr/>
                    <a:lstStyle/>
                    <a:p>
                      <a:pPr algn="ctr"/>
                      <a:r>
                        <a:rPr lang="en-US" sz="600" kern="100">
                          <a:effectLst/>
                        </a:rPr>
                        <a:t>6.1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content</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资讯内容</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饮食咨询处理过程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一个资讯对应一个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995323400"/>
                  </a:ext>
                </a:extLst>
              </a:tr>
              <a:tr h="131678">
                <a:tc>
                  <a:txBody>
                    <a:bodyPr/>
                    <a:lstStyle/>
                    <a:p>
                      <a:pPr algn="ctr"/>
                      <a:r>
                        <a:rPr lang="en-US" sz="600" kern="100">
                          <a:effectLst/>
                        </a:rPr>
                        <a:t>7.0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公告名称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公告处理过程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一个公告对应一个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2801280050"/>
                  </a:ext>
                </a:extLst>
              </a:tr>
              <a:tr h="131678">
                <a:tc>
                  <a:txBody>
                    <a:bodyPr/>
                    <a:lstStyle/>
                    <a:p>
                      <a:pPr algn="ctr"/>
                      <a:r>
                        <a:rPr lang="en-US" sz="600" kern="100">
                          <a:effectLst/>
                        </a:rPr>
                        <a:t>7.1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content</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公告内容</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公告处理过程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一个公告对应一个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960143332"/>
                  </a:ext>
                </a:extLst>
              </a:tr>
              <a:tr h="131678">
                <a:tc>
                  <a:txBody>
                    <a:bodyPr/>
                    <a:lstStyle/>
                    <a:p>
                      <a:pPr algn="ctr"/>
                      <a:r>
                        <a:rPr lang="en-US" sz="600" kern="100">
                          <a:effectLst/>
                        </a:rPr>
                        <a:t>8.0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age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年龄</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664216153"/>
                  </a:ext>
                </a:extLst>
              </a:tr>
              <a:tr h="131678">
                <a:tc>
                  <a:txBody>
                    <a:bodyPr/>
                    <a:lstStyle/>
                    <a:p>
                      <a:pPr algn="ctr"/>
                      <a:r>
                        <a:rPr lang="en-US" sz="600" kern="100">
                          <a:effectLst/>
                        </a:rPr>
                        <a:t>8.1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birthday</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生日</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069009833"/>
                  </a:ext>
                </a:extLst>
              </a:tr>
              <a:tr h="131678">
                <a:tc>
                  <a:txBody>
                    <a:bodyPr/>
                    <a:lstStyle/>
                    <a:p>
                      <a:pPr algn="ctr"/>
                      <a:r>
                        <a:rPr lang="en-US" sz="600" kern="100">
                          <a:effectLst/>
                        </a:rPr>
                        <a:t>8.2</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phone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手机号</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53878820"/>
                  </a:ext>
                </a:extLst>
              </a:tr>
              <a:tr h="131678">
                <a:tc>
                  <a:txBody>
                    <a:bodyPr/>
                    <a:lstStyle/>
                    <a:p>
                      <a:pPr algn="ctr"/>
                      <a:r>
                        <a:rPr lang="en-US" sz="600" kern="100">
                          <a:effectLst/>
                        </a:rPr>
                        <a:t>8.3</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address</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地址</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089924409"/>
                  </a:ext>
                </a:extLst>
              </a:tr>
              <a:tr h="131678">
                <a:tc>
                  <a:txBody>
                    <a:bodyPr/>
                    <a:lstStyle/>
                    <a:p>
                      <a:pPr algn="ctr"/>
                      <a:r>
                        <a:rPr lang="en-US" sz="600" kern="100">
                          <a:effectLst/>
                        </a:rPr>
                        <a:t>8.4</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email</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邮箱</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870477277"/>
                  </a:ext>
                </a:extLst>
              </a:tr>
              <a:tr h="131678">
                <a:tc>
                  <a:txBody>
                    <a:bodyPr/>
                    <a:lstStyle/>
                    <a:p>
                      <a:pPr algn="ctr"/>
                      <a:r>
                        <a:rPr lang="en-US" sz="600" kern="100">
                          <a:effectLst/>
                        </a:rPr>
                        <a:t>8.5</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cardId</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身份证</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个人信息处理过程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一个用户对应一个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250573099"/>
                  </a:ext>
                </a:extLst>
              </a:tr>
              <a:tr h="263356">
                <a:tc>
                  <a:txBody>
                    <a:bodyPr/>
                    <a:lstStyle/>
                    <a:p>
                      <a:pPr algn="ctr"/>
                      <a:r>
                        <a:rPr lang="en-US" sz="600" kern="100">
                          <a:effectLst/>
                        </a:rPr>
                        <a:t>9.0</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name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趣味答题名称</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趣味答题过程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一个问题对应一个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1562643439"/>
                  </a:ext>
                </a:extLst>
              </a:tr>
              <a:tr h="131678">
                <a:tc>
                  <a:txBody>
                    <a:bodyPr/>
                    <a:lstStyle/>
                    <a:p>
                      <a:pPr algn="ctr"/>
                      <a:r>
                        <a:rPr lang="en-US" sz="600" kern="100">
                          <a:effectLst/>
                        </a:rPr>
                        <a:t>9.1</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content</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回答内容</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趣味答题过程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一个问题对应一个</a:t>
                      </a:r>
                      <a:endParaRPr lang="zh-CN" sz="600" kern="10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4014775546"/>
                  </a:ext>
                </a:extLst>
              </a:tr>
              <a:tr h="131678">
                <a:tc>
                  <a:txBody>
                    <a:bodyPr/>
                    <a:lstStyle/>
                    <a:p>
                      <a:pPr algn="ctr"/>
                      <a:r>
                        <a:rPr lang="en-US" sz="600" kern="100">
                          <a:effectLst/>
                        </a:rPr>
                        <a:t>9.2</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en-US" sz="600" kern="100">
                          <a:effectLst/>
                        </a:rPr>
                        <a:t>time</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回答时间</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a:effectLst/>
                        </a:rPr>
                        <a:t>趣味答题过程</a:t>
                      </a:r>
                      <a:endParaRPr lang="zh-CN" sz="600" kern="100">
                        <a:effectLst/>
                        <a:latin typeface="Times New Roman" panose="02020603050405020304" pitchFamily="18" charset="0"/>
                        <a:ea typeface="宋体" panose="02010600030101010101" pitchFamily="2" charset="-122"/>
                      </a:endParaRPr>
                    </a:p>
                  </a:txBody>
                  <a:tcPr marL="41699" marR="41699" marT="0" marB="0"/>
                </a:tc>
                <a:tc>
                  <a:txBody>
                    <a:bodyPr/>
                    <a:lstStyle/>
                    <a:p>
                      <a:pPr algn="ctr"/>
                      <a:r>
                        <a:rPr lang="zh-CN" sz="600" kern="100" dirty="0">
                          <a:effectLst/>
                        </a:rPr>
                        <a:t>一个问题对应一个</a:t>
                      </a:r>
                      <a:endParaRPr lang="zh-CN" sz="600" kern="100" dirty="0">
                        <a:effectLst/>
                        <a:latin typeface="Times New Roman" panose="02020603050405020304" pitchFamily="18" charset="0"/>
                        <a:ea typeface="宋体" panose="02010600030101010101" pitchFamily="2" charset="-122"/>
                      </a:endParaRPr>
                    </a:p>
                  </a:txBody>
                  <a:tcPr marL="41699" marR="41699" marT="0" marB="0"/>
                </a:tc>
                <a:extLst>
                  <a:ext uri="{0D108BD9-81ED-4DB2-BD59-A6C34878D82A}">
                    <a16:rowId xmlns:a16="http://schemas.microsoft.com/office/drawing/2014/main" val="3094310063"/>
                  </a:ext>
                </a:extLst>
              </a:tr>
            </a:tbl>
          </a:graphicData>
        </a:graphic>
      </p:graphicFrame>
    </p:spTree>
    <p:extLst>
      <p:ext uri="{BB962C8B-B14F-4D97-AF65-F5344CB8AC3E}">
        <p14:creationId xmlns:p14="http://schemas.microsoft.com/office/powerpoint/2010/main" val="363349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2.2.4</a:t>
            </a:r>
            <a:r>
              <a:rPr lang="zh-CN" altLang="en-US" dirty="0">
                <a:latin typeface="Microsoft YaHei UI" panose="020B0503020204020204" pitchFamily="34" charset="-122"/>
                <a:ea typeface="Microsoft YaHei UI" panose="020B0503020204020204" pitchFamily="34" charset="-122"/>
              </a:rPr>
              <a:t>数据字典之处理过程</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3" name="表格 2">
            <a:extLst>
              <a:ext uri="{FF2B5EF4-FFF2-40B4-BE49-F238E27FC236}">
                <a16:creationId xmlns:a16="http://schemas.microsoft.com/office/drawing/2014/main" id="{AD042198-55D1-8061-A59E-A23370586338}"/>
              </a:ext>
            </a:extLst>
          </p:cNvPr>
          <p:cNvGraphicFramePr>
            <a:graphicFrameLocks noGrp="1"/>
          </p:cNvGraphicFramePr>
          <p:nvPr>
            <p:extLst>
              <p:ext uri="{D42A27DB-BD31-4B8C-83A1-F6EECF244321}">
                <p14:modId xmlns:p14="http://schemas.microsoft.com/office/powerpoint/2010/main" val="2388386144"/>
              </p:ext>
            </p:extLst>
          </p:nvPr>
        </p:nvGraphicFramePr>
        <p:xfrm>
          <a:off x="791658" y="1662090"/>
          <a:ext cx="5192395" cy="899288"/>
        </p:xfrm>
        <a:graphic>
          <a:graphicData uri="http://schemas.openxmlformats.org/drawingml/2006/table">
            <a:tbl>
              <a:tblPr bandRow="1">
                <a:tableStyleId>{3B4B98B0-60AC-42C2-AFA5-B58CD77FA1E5}</a:tableStyleId>
              </a:tblPr>
              <a:tblGrid>
                <a:gridCol w="518795">
                  <a:extLst>
                    <a:ext uri="{9D8B030D-6E8A-4147-A177-3AD203B41FA5}">
                      <a16:colId xmlns:a16="http://schemas.microsoft.com/office/drawing/2014/main" val="2404711768"/>
                    </a:ext>
                  </a:extLst>
                </a:gridCol>
                <a:gridCol w="989965">
                  <a:extLst>
                    <a:ext uri="{9D8B030D-6E8A-4147-A177-3AD203B41FA5}">
                      <a16:colId xmlns:a16="http://schemas.microsoft.com/office/drawing/2014/main" val="476892871"/>
                    </a:ext>
                  </a:extLst>
                </a:gridCol>
                <a:gridCol w="861060">
                  <a:extLst>
                    <a:ext uri="{9D8B030D-6E8A-4147-A177-3AD203B41FA5}">
                      <a16:colId xmlns:a16="http://schemas.microsoft.com/office/drawing/2014/main" val="1949347670"/>
                    </a:ext>
                  </a:extLst>
                </a:gridCol>
                <a:gridCol w="900430">
                  <a:extLst>
                    <a:ext uri="{9D8B030D-6E8A-4147-A177-3AD203B41FA5}">
                      <a16:colId xmlns:a16="http://schemas.microsoft.com/office/drawing/2014/main" val="479783777"/>
                    </a:ext>
                  </a:extLst>
                </a:gridCol>
                <a:gridCol w="1019810">
                  <a:extLst>
                    <a:ext uri="{9D8B030D-6E8A-4147-A177-3AD203B41FA5}">
                      <a16:colId xmlns:a16="http://schemas.microsoft.com/office/drawing/2014/main" val="242686160"/>
                    </a:ext>
                  </a:extLst>
                </a:gridCol>
                <a:gridCol w="902335">
                  <a:extLst>
                    <a:ext uri="{9D8B030D-6E8A-4147-A177-3AD203B41FA5}">
                      <a16:colId xmlns:a16="http://schemas.microsoft.com/office/drawing/2014/main" val="3574740343"/>
                    </a:ext>
                  </a:extLst>
                </a:gridCol>
              </a:tblGrid>
              <a:tr h="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处理过程名</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处理要求</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68404386"/>
                  </a:ext>
                </a:extLst>
              </a:tr>
              <a:tr h="0">
                <a:tc>
                  <a:txBody>
                    <a:bodyPr/>
                    <a:lstStyle/>
                    <a:p>
                      <a:pPr algn="ctr">
                        <a:lnSpc>
                          <a:spcPct val="150000"/>
                        </a:lnSpc>
                      </a:pPr>
                      <a:r>
                        <a:rPr lang="en-US" sz="1050" kern="10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注册</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注册用户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账号、密码、性别</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新的用户</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47949925"/>
                  </a:ext>
                </a:extLst>
              </a:tr>
            </a:tbl>
          </a:graphicData>
        </a:graphic>
      </p:graphicFrame>
      <p:sp>
        <p:nvSpPr>
          <p:cNvPr id="5" name="文本框 4">
            <a:extLst>
              <a:ext uri="{FF2B5EF4-FFF2-40B4-BE49-F238E27FC236}">
                <a16:creationId xmlns:a16="http://schemas.microsoft.com/office/drawing/2014/main" id="{66E7FC2F-7021-977D-0558-4BAC2622521B}"/>
              </a:ext>
            </a:extLst>
          </p:cNvPr>
          <p:cNvSpPr txBox="1"/>
          <p:nvPr/>
        </p:nvSpPr>
        <p:spPr>
          <a:xfrm>
            <a:off x="2024361" y="2564235"/>
            <a:ext cx="2160240" cy="307777"/>
          </a:xfrm>
          <a:prstGeom prst="rect">
            <a:avLst/>
          </a:prstGeom>
          <a:noFill/>
          <a:ln>
            <a:solidFill>
              <a:schemeClr val="bg1"/>
            </a:solidFill>
          </a:ln>
        </p:spPr>
        <p:txBody>
          <a:bodyPr wrap="square" rtlCol="0" anchor="ctr" anchorCtr="1">
            <a:spAutoFit/>
          </a:bodyPr>
          <a:lstStyle/>
          <a:p>
            <a:r>
              <a:rPr lang="en-US" altLang="zh-CN" sz="1400" dirty="0"/>
              <a:t>1.</a:t>
            </a:r>
            <a:r>
              <a:rPr lang="zh-CN" altLang="en-US" sz="1400" dirty="0"/>
              <a:t>注册</a:t>
            </a:r>
          </a:p>
        </p:txBody>
      </p:sp>
      <p:graphicFrame>
        <p:nvGraphicFramePr>
          <p:cNvPr id="6" name="表格 5">
            <a:extLst>
              <a:ext uri="{FF2B5EF4-FFF2-40B4-BE49-F238E27FC236}">
                <a16:creationId xmlns:a16="http://schemas.microsoft.com/office/drawing/2014/main" id="{BCFD7DCE-1560-2757-CF79-20AC71893B4A}"/>
              </a:ext>
            </a:extLst>
          </p:cNvPr>
          <p:cNvGraphicFramePr>
            <a:graphicFrameLocks noGrp="1"/>
          </p:cNvGraphicFramePr>
          <p:nvPr>
            <p:extLst>
              <p:ext uri="{D42A27DB-BD31-4B8C-83A1-F6EECF244321}">
                <p14:modId xmlns:p14="http://schemas.microsoft.com/office/powerpoint/2010/main" val="2521788009"/>
              </p:ext>
            </p:extLst>
          </p:nvPr>
        </p:nvGraphicFramePr>
        <p:xfrm>
          <a:off x="829262" y="3518855"/>
          <a:ext cx="5192395" cy="2050542"/>
        </p:xfrm>
        <a:graphic>
          <a:graphicData uri="http://schemas.openxmlformats.org/drawingml/2006/table">
            <a:tbl>
              <a:tblPr bandRow="1">
                <a:tableStyleId>{3B4B98B0-60AC-42C2-AFA5-B58CD77FA1E5}</a:tableStyleId>
              </a:tblPr>
              <a:tblGrid>
                <a:gridCol w="518795">
                  <a:extLst>
                    <a:ext uri="{9D8B030D-6E8A-4147-A177-3AD203B41FA5}">
                      <a16:colId xmlns:a16="http://schemas.microsoft.com/office/drawing/2014/main" val="1072001283"/>
                    </a:ext>
                  </a:extLst>
                </a:gridCol>
                <a:gridCol w="989965">
                  <a:extLst>
                    <a:ext uri="{9D8B030D-6E8A-4147-A177-3AD203B41FA5}">
                      <a16:colId xmlns:a16="http://schemas.microsoft.com/office/drawing/2014/main" val="2750985086"/>
                    </a:ext>
                  </a:extLst>
                </a:gridCol>
                <a:gridCol w="861060">
                  <a:extLst>
                    <a:ext uri="{9D8B030D-6E8A-4147-A177-3AD203B41FA5}">
                      <a16:colId xmlns:a16="http://schemas.microsoft.com/office/drawing/2014/main" val="1632490442"/>
                    </a:ext>
                  </a:extLst>
                </a:gridCol>
                <a:gridCol w="900430">
                  <a:extLst>
                    <a:ext uri="{9D8B030D-6E8A-4147-A177-3AD203B41FA5}">
                      <a16:colId xmlns:a16="http://schemas.microsoft.com/office/drawing/2014/main" val="2544202844"/>
                    </a:ext>
                  </a:extLst>
                </a:gridCol>
                <a:gridCol w="1019810">
                  <a:extLst>
                    <a:ext uri="{9D8B030D-6E8A-4147-A177-3AD203B41FA5}">
                      <a16:colId xmlns:a16="http://schemas.microsoft.com/office/drawing/2014/main" val="3802603026"/>
                    </a:ext>
                  </a:extLst>
                </a:gridCol>
                <a:gridCol w="902335">
                  <a:extLst>
                    <a:ext uri="{9D8B030D-6E8A-4147-A177-3AD203B41FA5}">
                      <a16:colId xmlns:a16="http://schemas.microsoft.com/office/drawing/2014/main" val="3162065187"/>
                    </a:ext>
                  </a:extLst>
                </a:gridCol>
              </a:tblGrid>
              <a:tr h="0">
                <a:tc>
                  <a:txBody>
                    <a:bodyPr/>
                    <a:lstStyle/>
                    <a:p>
                      <a:pPr marL="0" algn="ctr" defTabSz="914400" rtl="0" eaLnBrk="1" latinLnBrk="0" hangingPunct="1">
                        <a:lnSpc>
                          <a:spcPct val="150000"/>
                        </a:lnSpc>
                      </a:pPr>
                      <a:r>
                        <a:rPr lang="zh-CN" altLang="en-US" sz="1050" kern="100">
                          <a:solidFill>
                            <a:schemeClr val="tx1"/>
                          </a:solidFill>
                          <a:effectLst/>
                        </a:rPr>
                        <a:t>编号</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处理过程名</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处理功能描述</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处理要求</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输入数据项</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输出数据项</a:t>
                      </a:r>
                      <a:endParaRPr lang="zh-CN" altLang="en-US" sz="1050"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67730636"/>
                  </a:ext>
                </a:extLst>
              </a:tr>
              <a:tr h="0">
                <a:tc>
                  <a:txBody>
                    <a:bodyPr/>
                    <a:lstStyle/>
                    <a:p>
                      <a:pPr marL="0" algn="ctr" defTabSz="914400" rtl="0" eaLnBrk="1" latinLnBrk="0" hangingPunct="1">
                        <a:lnSpc>
                          <a:spcPct val="150000"/>
                        </a:lnSpc>
                      </a:pPr>
                      <a:r>
                        <a:rPr lang="en-US" sz="1050" kern="100">
                          <a:solidFill>
                            <a:schemeClr val="tx1"/>
                          </a:solidFill>
                          <a:effectLst/>
                        </a:rPr>
                        <a:t>2.0</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登录</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验证用户信息</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一次处理若干个用户</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账号，密码</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是否允许登陆</a:t>
                      </a:r>
                      <a:endParaRPr lang="zh-CN" altLang="en-US" sz="1050"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084736467"/>
                  </a:ext>
                </a:extLst>
              </a:tr>
              <a:tr h="0">
                <a:tc>
                  <a:txBody>
                    <a:bodyPr/>
                    <a:lstStyle/>
                    <a:p>
                      <a:pPr marL="0" algn="ctr" defTabSz="914400" rtl="0" eaLnBrk="1" latinLnBrk="0" hangingPunct="1">
                        <a:lnSpc>
                          <a:spcPct val="150000"/>
                        </a:lnSpc>
                      </a:pPr>
                      <a:r>
                        <a:rPr lang="en-US" sz="1050" kern="100" dirty="0">
                          <a:solidFill>
                            <a:schemeClr val="tx1"/>
                          </a:solidFill>
                          <a:effectLst/>
                        </a:rPr>
                        <a:t>2.1</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tc>
                  <a:txBody>
                    <a:bodyPr/>
                    <a:lstStyle/>
                    <a:p>
                      <a:pPr marL="0" algn="ctr" defTabSz="914400" rtl="0" eaLnBrk="1" latinLnBrk="0" hangingPunct="1">
                        <a:lnSpc>
                          <a:spcPct val="150000"/>
                        </a:lnSpc>
                      </a:pPr>
                      <a:r>
                        <a:rPr lang="zh-CN" altLang="en-US" sz="1050" kern="100" dirty="0">
                          <a:solidFill>
                            <a:schemeClr val="tx1"/>
                          </a:solidFill>
                          <a:effectLst/>
                        </a:rPr>
                        <a:t>进入后台管理系统</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tc>
                  <a:txBody>
                    <a:bodyPr/>
                    <a:lstStyle/>
                    <a:p>
                      <a:pPr marL="0" algn="ctr" defTabSz="914400" rtl="0" eaLnBrk="1" latinLnBrk="0" hangingPunct="1">
                        <a:lnSpc>
                          <a:spcPct val="150000"/>
                        </a:lnSpc>
                      </a:pPr>
                      <a:r>
                        <a:rPr lang="zh-CN" altLang="en-US" sz="1050" kern="100" dirty="0">
                          <a:solidFill>
                            <a:schemeClr val="tx1"/>
                          </a:solidFill>
                          <a:effectLst/>
                        </a:rPr>
                        <a:t>后台信息管理</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tc>
                  <a:txBody>
                    <a:bodyPr/>
                    <a:lstStyle/>
                    <a:p>
                      <a:pPr marL="0" algn="ctr" defTabSz="914400" rtl="0" eaLnBrk="1" latinLnBrk="0" hangingPunct="1">
                        <a:lnSpc>
                          <a:spcPct val="150000"/>
                        </a:lnSpc>
                      </a:pPr>
                      <a:r>
                        <a:rPr lang="en-US" sz="1050" kern="100" dirty="0">
                          <a:solidFill>
                            <a:schemeClr val="tx1"/>
                          </a:solidFill>
                          <a:effectLst/>
                        </a:rPr>
                        <a:t> </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tc>
                  <a:txBody>
                    <a:bodyPr/>
                    <a:lstStyle/>
                    <a:p>
                      <a:pPr marL="0" algn="ctr" defTabSz="914400" rtl="0" eaLnBrk="1" latinLnBrk="0" hangingPunct="1">
                        <a:lnSpc>
                          <a:spcPct val="150000"/>
                        </a:lnSpc>
                      </a:pPr>
                      <a:r>
                        <a:rPr lang="en-US" sz="1050" kern="100" dirty="0">
                          <a:solidFill>
                            <a:schemeClr val="tx1"/>
                          </a:solidFill>
                          <a:effectLst/>
                        </a:rPr>
                        <a:t> </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tc>
                  <a:txBody>
                    <a:bodyPr/>
                    <a:lstStyle/>
                    <a:p>
                      <a:pPr marL="0" algn="ctr" defTabSz="914400" rtl="0" eaLnBrk="1" latinLnBrk="0" hangingPunct="1">
                        <a:lnSpc>
                          <a:spcPct val="150000"/>
                        </a:lnSpc>
                      </a:pPr>
                      <a:r>
                        <a:rPr lang="en-US" sz="1050" kern="100" dirty="0">
                          <a:solidFill>
                            <a:schemeClr val="tx1"/>
                          </a:solidFill>
                          <a:effectLst/>
                        </a:rPr>
                        <a:t> </a:t>
                      </a:r>
                      <a:endParaRPr lang="zh-CN" altLang="en-US" sz="1050" kern="100" dirty="0">
                        <a:solidFill>
                          <a:schemeClr val="tx1"/>
                        </a:solidFill>
                        <a:effectLst/>
                        <a:latin typeface="+mn-lt"/>
                        <a:ea typeface="+mn-ea"/>
                        <a:cs typeface="+mn-cs"/>
                      </a:endParaRPr>
                    </a:p>
                  </a:txBody>
                  <a:tcPr marL="68580" marR="68580" marT="0" marB="0">
                    <a:solidFill>
                      <a:schemeClr val="bg1">
                        <a:alpha val="20000"/>
                      </a:schemeClr>
                    </a:solidFill>
                  </a:tcPr>
                </a:tc>
                <a:extLst>
                  <a:ext uri="{0D108BD9-81ED-4DB2-BD59-A6C34878D82A}">
                    <a16:rowId xmlns:a16="http://schemas.microsoft.com/office/drawing/2014/main" val="4195548758"/>
                  </a:ext>
                </a:extLst>
              </a:tr>
              <a:tr h="0">
                <a:tc>
                  <a:txBody>
                    <a:bodyPr/>
                    <a:lstStyle/>
                    <a:p>
                      <a:pPr marL="0" algn="ctr" defTabSz="914400" rtl="0" eaLnBrk="1" latinLnBrk="0" hangingPunct="1">
                        <a:lnSpc>
                          <a:spcPct val="150000"/>
                        </a:lnSpc>
                      </a:pPr>
                      <a:r>
                        <a:rPr lang="en-US" sz="1050" kern="100">
                          <a:solidFill>
                            <a:schemeClr val="tx1"/>
                          </a:solidFill>
                          <a:effectLst/>
                        </a:rPr>
                        <a:t>2.2</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修改笔记信息</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dirty="0">
                          <a:solidFill>
                            <a:schemeClr val="tx1"/>
                          </a:solidFill>
                          <a:effectLst/>
                        </a:rPr>
                        <a:t>发表新笔记、修改或删除已发表笔记</a:t>
                      </a:r>
                      <a:endParaRPr lang="zh-CN" altLang="en-US" sz="1050"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a:solidFill>
                            <a:schemeClr val="tx1"/>
                          </a:solidFill>
                          <a:effectLst/>
                        </a:rPr>
                        <a:t>生成新的笔记</a:t>
                      </a:r>
                      <a:endParaRPr lang="zh-CN" altLang="en-US" sz="1050"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dirty="0">
                          <a:solidFill>
                            <a:schemeClr val="tx1"/>
                          </a:solidFill>
                          <a:effectLst/>
                        </a:rPr>
                        <a:t>笔记名称、上传时间、上传人、详情</a:t>
                      </a:r>
                      <a:endParaRPr lang="zh-CN" altLang="en-US" sz="1050"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050" kern="100" dirty="0">
                          <a:solidFill>
                            <a:schemeClr val="tx1"/>
                          </a:solidFill>
                          <a:effectLst/>
                        </a:rPr>
                        <a:t>待审核的笔记</a:t>
                      </a:r>
                      <a:endParaRPr lang="zh-CN" altLang="en-US" sz="1050"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797722447"/>
                  </a:ext>
                </a:extLst>
              </a:tr>
            </a:tbl>
          </a:graphicData>
        </a:graphic>
      </p:graphicFrame>
      <p:sp>
        <p:nvSpPr>
          <p:cNvPr id="7" name="文本框 6">
            <a:extLst>
              <a:ext uri="{FF2B5EF4-FFF2-40B4-BE49-F238E27FC236}">
                <a16:creationId xmlns:a16="http://schemas.microsoft.com/office/drawing/2014/main" id="{8C8AD644-2771-D232-D3A3-2B3A8FC3AA96}"/>
              </a:ext>
            </a:extLst>
          </p:cNvPr>
          <p:cNvSpPr txBox="1"/>
          <p:nvPr/>
        </p:nvSpPr>
        <p:spPr>
          <a:xfrm>
            <a:off x="1989956" y="5606689"/>
            <a:ext cx="2160240" cy="307777"/>
          </a:xfrm>
          <a:prstGeom prst="rect">
            <a:avLst/>
          </a:prstGeom>
          <a:noFill/>
          <a:ln>
            <a:solidFill>
              <a:schemeClr val="bg1"/>
            </a:solidFill>
          </a:ln>
        </p:spPr>
        <p:txBody>
          <a:bodyPr wrap="square" rtlCol="0" anchor="ctr" anchorCtr="1">
            <a:spAutoFit/>
          </a:bodyPr>
          <a:lstStyle/>
          <a:p>
            <a:r>
              <a:rPr lang="en-US" altLang="zh-CN" sz="1400" dirty="0"/>
              <a:t>2.</a:t>
            </a:r>
            <a:r>
              <a:rPr lang="zh-CN" altLang="en-US" sz="1400" dirty="0"/>
              <a:t>用户笔记处理</a:t>
            </a:r>
          </a:p>
        </p:txBody>
      </p:sp>
      <p:graphicFrame>
        <p:nvGraphicFramePr>
          <p:cNvPr id="8" name="表格 7">
            <a:extLst>
              <a:ext uri="{FF2B5EF4-FFF2-40B4-BE49-F238E27FC236}">
                <a16:creationId xmlns:a16="http://schemas.microsoft.com/office/drawing/2014/main" id="{D3F5BB4E-0456-B529-584E-C650E2434AD4}"/>
              </a:ext>
            </a:extLst>
          </p:cNvPr>
          <p:cNvGraphicFramePr>
            <a:graphicFrameLocks noGrp="1"/>
          </p:cNvGraphicFramePr>
          <p:nvPr>
            <p:extLst>
              <p:ext uri="{D42A27DB-BD31-4B8C-83A1-F6EECF244321}">
                <p14:modId xmlns:p14="http://schemas.microsoft.com/office/powerpoint/2010/main" val="2275446795"/>
              </p:ext>
            </p:extLst>
          </p:nvPr>
        </p:nvGraphicFramePr>
        <p:xfrm>
          <a:off x="6382444" y="1623720"/>
          <a:ext cx="5411470" cy="1558546"/>
        </p:xfrm>
        <a:graphic>
          <a:graphicData uri="http://schemas.openxmlformats.org/drawingml/2006/table">
            <a:tbl>
              <a:tblPr bandRow="1">
                <a:tableStyleId>{3B4B98B0-60AC-42C2-AFA5-B58CD77FA1E5}</a:tableStyleId>
              </a:tblPr>
              <a:tblGrid>
                <a:gridCol w="518795">
                  <a:extLst>
                    <a:ext uri="{9D8B030D-6E8A-4147-A177-3AD203B41FA5}">
                      <a16:colId xmlns:a16="http://schemas.microsoft.com/office/drawing/2014/main" val="46633674"/>
                    </a:ext>
                  </a:extLst>
                </a:gridCol>
                <a:gridCol w="900430">
                  <a:extLst>
                    <a:ext uri="{9D8B030D-6E8A-4147-A177-3AD203B41FA5}">
                      <a16:colId xmlns:a16="http://schemas.microsoft.com/office/drawing/2014/main" val="2853420872"/>
                    </a:ext>
                  </a:extLst>
                </a:gridCol>
                <a:gridCol w="1169670">
                  <a:extLst>
                    <a:ext uri="{9D8B030D-6E8A-4147-A177-3AD203B41FA5}">
                      <a16:colId xmlns:a16="http://schemas.microsoft.com/office/drawing/2014/main" val="3331850764"/>
                    </a:ext>
                  </a:extLst>
                </a:gridCol>
                <a:gridCol w="900430">
                  <a:extLst>
                    <a:ext uri="{9D8B030D-6E8A-4147-A177-3AD203B41FA5}">
                      <a16:colId xmlns:a16="http://schemas.microsoft.com/office/drawing/2014/main" val="975925006"/>
                    </a:ext>
                  </a:extLst>
                </a:gridCol>
                <a:gridCol w="1019810">
                  <a:extLst>
                    <a:ext uri="{9D8B030D-6E8A-4147-A177-3AD203B41FA5}">
                      <a16:colId xmlns:a16="http://schemas.microsoft.com/office/drawing/2014/main" val="1758688801"/>
                    </a:ext>
                  </a:extLst>
                </a:gridCol>
                <a:gridCol w="902335">
                  <a:extLst>
                    <a:ext uri="{9D8B030D-6E8A-4147-A177-3AD203B41FA5}">
                      <a16:colId xmlns:a16="http://schemas.microsoft.com/office/drawing/2014/main" val="3248465560"/>
                    </a:ext>
                  </a:extLst>
                </a:gridCol>
              </a:tblGrid>
              <a:tr h="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464969"/>
                  </a:ext>
                </a:extLst>
              </a:tr>
              <a:tr h="0">
                <a:tc>
                  <a:txBody>
                    <a:bodyPr/>
                    <a:lstStyle/>
                    <a:p>
                      <a:pPr algn="ctr">
                        <a:lnSpc>
                          <a:spcPct val="150000"/>
                        </a:lnSpc>
                      </a:pPr>
                      <a:r>
                        <a:rPr lang="en-US" sz="1050" kern="100">
                          <a:effectLst/>
                        </a:rPr>
                        <a:t>3.0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登录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验证管理员信息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是否允许登陆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1773983"/>
                  </a:ext>
                </a:extLst>
              </a:tr>
              <a:tr h="0">
                <a:tc>
                  <a:txBody>
                    <a:bodyPr/>
                    <a:lstStyle/>
                    <a:p>
                      <a:pPr algn="ctr">
                        <a:lnSpc>
                          <a:spcPct val="150000"/>
                        </a:lnSpc>
                      </a:pPr>
                      <a:r>
                        <a:rPr lang="en-US" sz="1050" kern="100" dirty="0">
                          <a:effectLst/>
                        </a:rPr>
                        <a:t>3.1</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进入后台管理系统</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后台信息管理</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3926971813"/>
                  </a:ext>
                </a:extLst>
              </a:tr>
              <a:tr h="0">
                <a:tc>
                  <a:txBody>
                    <a:bodyPr/>
                    <a:lstStyle/>
                    <a:p>
                      <a:pPr algn="ctr">
                        <a:lnSpc>
                          <a:spcPct val="150000"/>
                        </a:lnSpc>
                      </a:pPr>
                      <a:r>
                        <a:rPr lang="en-US" sz="1050" kern="100">
                          <a:effectLst/>
                        </a:rPr>
                        <a:t>3.2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修改笔记信息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审核上传笔记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生成新的笔记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是否通过审核</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是否通过审核</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2561766"/>
                  </a:ext>
                </a:extLst>
              </a:tr>
            </a:tbl>
          </a:graphicData>
        </a:graphic>
      </p:graphicFrame>
      <p:sp>
        <p:nvSpPr>
          <p:cNvPr id="9" name="文本框 8">
            <a:extLst>
              <a:ext uri="{FF2B5EF4-FFF2-40B4-BE49-F238E27FC236}">
                <a16:creationId xmlns:a16="http://schemas.microsoft.com/office/drawing/2014/main" id="{76712576-DFF6-8B45-29F3-6D792E6EB664}"/>
              </a:ext>
            </a:extLst>
          </p:cNvPr>
          <p:cNvSpPr txBox="1"/>
          <p:nvPr/>
        </p:nvSpPr>
        <p:spPr>
          <a:xfrm>
            <a:off x="8254652" y="3192174"/>
            <a:ext cx="2160240" cy="307777"/>
          </a:xfrm>
          <a:prstGeom prst="rect">
            <a:avLst/>
          </a:prstGeom>
          <a:noFill/>
          <a:ln>
            <a:solidFill>
              <a:schemeClr val="bg1"/>
            </a:solidFill>
          </a:ln>
        </p:spPr>
        <p:txBody>
          <a:bodyPr wrap="square" rtlCol="0" anchor="ctr" anchorCtr="1">
            <a:spAutoFit/>
          </a:bodyPr>
          <a:lstStyle/>
          <a:p>
            <a:r>
              <a:rPr lang="en-US" altLang="zh-CN" sz="1400" dirty="0"/>
              <a:t>3.</a:t>
            </a:r>
            <a:r>
              <a:rPr lang="zh-CN" altLang="en-US" sz="1400" dirty="0"/>
              <a:t>管理员笔记处理</a:t>
            </a:r>
          </a:p>
        </p:txBody>
      </p:sp>
      <p:graphicFrame>
        <p:nvGraphicFramePr>
          <p:cNvPr id="10" name="表格 9">
            <a:extLst>
              <a:ext uri="{FF2B5EF4-FFF2-40B4-BE49-F238E27FC236}">
                <a16:creationId xmlns:a16="http://schemas.microsoft.com/office/drawing/2014/main" id="{7FD86447-CCD5-CBCF-F320-27178709EF7A}"/>
              </a:ext>
            </a:extLst>
          </p:cNvPr>
          <p:cNvGraphicFramePr>
            <a:graphicFrameLocks noGrp="1"/>
          </p:cNvGraphicFramePr>
          <p:nvPr>
            <p:extLst>
              <p:ext uri="{D42A27DB-BD31-4B8C-83A1-F6EECF244321}">
                <p14:modId xmlns:p14="http://schemas.microsoft.com/office/powerpoint/2010/main" val="255974992"/>
              </p:ext>
            </p:extLst>
          </p:nvPr>
        </p:nvGraphicFramePr>
        <p:xfrm>
          <a:off x="6382444" y="3509859"/>
          <a:ext cx="5411470" cy="2038606"/>
        </p:xfrm>
        <a:graphic>
          <a:graphicData uri="http://schemas.openxmlformats.org/drawingml/2006/table">
            <a:tbl>
              <a:tblPr>
                <a:tableStyleId>{3B4B98B0-60AC-42C2-AFA5-B58CD77FA1E5}</a:tableStyleId>
              </a:tblPr>
              <a:tblGrid>
                <a:gridCol w="518795">
                  <a:extLst>
                    <a:ext uri="{9D8B030D-6E8A-4147-A177-3AD203B41FA5}">
                      <a16:colId xmlns:a16="http://schemas.microsoft.com/office/drawing/2014/main" val="1629635390"/>
                    </a:ext>
                  </a:extLst>
                </a:gridCol>
                <a:gridCol w="900430">
                  <a:extLst>
                    <a:ext uri="{9D8B030D-6E8A-4147-A177-3AD203B41FA5}">
                      <a16:colId xmlns:a16="http://schemas.microsoft.com/office/drawing/2014/main" val="3307259096"/>
                    </a:ext>
                  </a:extLst>
                </a:gridCol>
                <a:gridCol w="1169670">
                  <a:extLst>
                    <a:ext uri="{9D8B030D-6E8A-4147-A177-3AD203B41FA5}">
                      <a16:colId xmlns:a16="http://schemas.microsoft.com/office/drawing/2014/main" val="3713941856"/>
                    </a:ext>
                  </a:extLst>
                </a:gridCol>
                <a:gridCol w="900430">
                  <a:extLst>
                    <a:ext uri="{9D8B030D-6E8A-4147-A177-3AD203B41FA5}">
                      <a16:colId xmlns:a16="http://schemas.microsoft.com/office/drawing/2014/main" val="3926479131"/>
                    </a:ext>
                  </a:extLst>
                </a:gridCol>
                <a:gridCol w="1019810">
                  <a:extLst>
                    <a:ext uri="{9D8B030D-6E8A-4147-A177-3AD203B41FA5}">
                      <a16:colId xmlns:a16="http://schemas.microsoft.com/office/drawing/2014/main" val="2527211587"/>
                    </a:ext>
                  </a:extLst>
                </a:gridCol>
                <a:gridCol w="902335">
                  <a:extLst>
                    <a:ext uri="{9D8B030D-6E8A-4147-A177-3AD203B41FA5}">
                      <a16:colId xmlns:a16="http://schemas.microsoft.com/office/drawing/2014/main" val="1555172339"/>
                    </a:ext>
                  </a:extLst>
                </a:gridCol>
              </a:tblGrid>
              <a:tr h="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41726353"/>
                  </a:ext>
                </a:extLst>
              </a:tr>
              <a:tr h="0">
                <a:tc>
                  <a:txBody>
                    <a:bodyPr/>
                    <a:lstStyle/>
                    <a:p>
                      <a:pPr algn="ctr">
                        <a:lnSpc>
                          <a:spcPct val="150000"/>
                        </a:lnSpc>
                      </a:pPr>
                      <a:r>
                        <a:rPr lang="en-US" sz="1050" kern="100">
                          <a:effectLst/>
                        </a:rPr>
                        <a:t>4.0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查看菜谱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查看菜谱详情</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一次处理一个菜谱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7033153"/>
                  </a:ext>
                </a:extLst>
              </a:tr>
              <a:tr h="0">
                <a:tc>
                  <a:txBody>
                    <a:bodyPr/>
                    <a:lstStyle/>
                    <a:p>
                      <a:pPr algn="ctr">
                        <a:lnSpc>
                          <a:spcPct val="150000"/>
                        </a:lnSpc>
                      </a:pPr>
                      <a:r>
                        <a:rPr lang="en-US" sz="1050" kern="100">
                          <a:effectLst/>
                        </a:rPr>
                        <a:t>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点赞收藏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对菜谱进行点赞收藏操作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一次处理一个点赞或收藏信息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点赞、收藏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点赞数、收藏数变化</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64995942"/>
                  </a:ext>
                </a:extLst>
              </a:tr>
              <a:tr h="0">
                <a:tc>
                  <a:txBody>
                    <a:bodyPr/>
                    <a:lstStyle/>
                    <a:p>
                      <a:pPr algn="ctr">
                        <a:lnSpc>
                          <a:spcPct val="150000"/>
                        </a:lnSpc>
                      </a:pPr>
                      <a:r>
                        <a:rPr lang="en-US" sz="1050" kern="100">
                          <a:effectLst/>
                        </a:rPr>
                        <a:t>4.2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修改点赞收藏信息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取消点赞或收藏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一次处理一个点赞或收藏信息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点赞收藏</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点赞收藏数变化</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94831389"/>
                  </a:ext>
                </a:extLst>
              </a:tr>
            </a:tbl>
          </a:graphicData>
        </a:graphic>
      </p:graphicFrame>
      <p:sp>
        <p:nvSpPr>
          <p:cNvPr id="12" name="文本框 11">
            <a:extLst>
              <a:ext uri="{FF2B5EF4-FFF2-40B4-BE49-F238E27FC236}">
                <a16:creationId xmlns:a16="http://schemas.microsoft.com/office/drawing/2014/main" id="{9DF534CF-1F4B-F04A-FAF4-80A32AAD0D02}"/>
              </a:ext>
            </a:extLst>
          </p:cNvPr>
          <p:cNvSpPr txBox="1"/>
          <p:nvPr/>
        </p:nvSpPr>
        <p:spPr>
          <a:xfrm>
            <a:off x="8254652" y="5569397"/>
            <a:ext cx="2160240" cy="307777"/>
          </a:xfrm>
          <a:prstGeom prst="rect">
            <a:avLst/>
          </a:prstGeom>
          <a:noFill/>
          <a:ln>
            <a:solidFill>
              <a:schemeClr val="bg1"/>
            </a:solidFill>
          </a:ln>
        </p:spPr>
        <p:txBody>
          <a:bodyPr wrap="square" rtlCol="0" anchor="ctr" anchorCtr="1">
            <a:spAutoFit/>
          </a:bodyPr>
          <a:lstStyle/>
          <a:p>
            <a:r>
              <a:rPr lang="en-US" altLang="zh-CN" sz="1400" dirty="0"/>
              <a:t>4.</a:t>
            </a:r>
            <a:r>
              <a:rPr lang="zh-CN" altLang="en-US" sz="1400" dirty="0"/>
              <a:t>点赞收藏处理过程</a:t>
            </a:r>
          </a:p>
        </p:txBody>
      </p:sp>
    </p:spTree>
    <p:extLst>
      <p:ext uri="{BB962C8B-B14F-4D97-AF65-F5344CB8AC3E}">
        <p14:creationId xmlns:p14="http://schemas.microsoft.com/office/powerpoint/2010/main" val="133371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2.2.4</a:t>
            </a:r>
            <a:r>
              <a:rPr lang="zh-CN" altLang="en-US" dirty="0">
                <a:latin typeface="Microsoft YaHei UI" panose="020B0503020204020204" pitchFamily="34" charset="-122"/>
                <a:ea typeface="Microsoft YaHei UI" panose="020B0503020204020204" pitchFamily="34" charset="-122"/>
              </a:rPr>
              <a:t>数据字典之处理过程</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15" name="表格 14">
            <a:extLst>
              <a:ext uri="{FF2B5EF4-FFF2-40B4-BE49-F238E27FC236}">
                <a16:creationId xmlns:a16="http://schemas.microsoft.com/office/drawing/2014/main" id="{23D733D9-0EB9-C10C-01E8-7FBB7DA8FEC7}"/>
              </a:ext>
            </a:extLst>
          </p:cNvPr>
          <p:cNvGraphicFramePr>
            <a:graphicFrameLocks noGrp="1"/>
          </p:cNvGraphicFramePr>
          <p:nvPr>
            <p:extLst>
              <p:ext uri="{D42A27DB-BD31-4B8C-83A1-F6EECF244321}">
                <p14:modId xmlns:p14="http://schemas.microsoft.com/office/powerpoint/2010/main" val="3995794085"/>
              </p:ext>
            </p:extLst>
          </p:nvPr>
        </p:nvGraphicFramePr>
        <p:xfrm>
          <a:off x="478662" y="1415563"/>
          <a:ext cx="5297900" cy="2038606"/>
        </p:xfrm>
        <a:graphic>
          <a:graphicData uri="http://schemas.openxmlformats.org/drawingml/2006/table">
            <a:tbl>
              <a:tblPr bandRow="1">
                <a:tableStyleId>{3B4B98B0-60AC-42C2-AFA5-B58CD77FA1E5}</a:tableStyleId>
              </a:tblPr>
              <a:tblGrid>
                <a:gridCol w="507907">
                  <a:extLst>
                    <a:ext uri="{9D8B030D-6E8A-4147-A177-3AD203B41FA5}">
                      <a16:colId xmlns:a16="http://schemas.microsoft.com/office/drawing/2014/main" val="2576130828"/>
                    </a:ext>
                  </a:extLst>
                </a:gridCol>
                <a:gridCol w="881533">
                  <a:extLst>
                    <a:ext uri="{9D8B030D-6E8A-4147-A177-3AD203B41FA5}">
                      <a16:colId xmlns:a16="http://schemas.microsoft.com/office/drawing/2014/main" val="2543152832"/>
                    </a:ext>
                  </a:extLst>
                </a:gridCol>
                <a:gridCol w="1145122">
                  <a:extLst>
                    <a:ext uri="{9D8B030D-6E8A-4147-A177-3AD203B41FA5}">
                      <a16:colId xmlns:a16="http://schemas.microsoft.com/office/drawing/2014/main" val="2312462750"/>
                    </a:ext>
                  </a:extLst>
                </a:gridCol>
                <a:gridCol w="881533">
                  <a:extLst>
                    <a:ext uri="{9D8B030D-6E8A-4147-A177-3AD203B41FA5}">
                      <a16:colId xmlns:a16="http://schemas.microsoft.com/office/drawing/2014/main" val="223504835"/>
                    </a:ext>
                  </a:extLst>
                </a:gridCol>
                <a:gridCol w="998407">
                  <a:extLst>
                    <a:ext uri="{9D8B030D-6E8A-4147-A177-3AD203B41FA5}">
                      <a16:colId xmlns:a16="http://schemas.microsoft.com/office/drawing/2014/main" val="1504220452"/>
                    </a:ext>
                  </a:extLst>
                </a:gridCol>
                <a:gridCol w="883398">
                  <a:extLst>
                    <a:ext uri="{9D8B030D-6E8A-4147-A177-3AD203B41FA5}">
                      <a16:colId xmlns:a16="http://schemas.microsoft.com/office/drawing/2014/main" val="1007680152"/>
                    </a:ext>
                  </a:extLst>
                </a:gridCol>
              </a:tblGrid>
              <a:tr h="182049">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05803386"/>
                  </a:ext>
                </a:extLst>
              </a:tr>
              <a:tr h="390514">
                <a:tc>
                  <a:txBody>
                    <a:bodyPr/>
                    <a:lstStyle/>
                    <a:p>
                      <a:pPr algn="ctr">
                        <a:lnSpc>
                          <a:spcPct val="150000"/>
                        </a:lnSpc>
                      </a:pPr>
                      <a:r>
                        <a:rPr lang="en-US" sz="1050" kern="100">
                          <a:effectLst/>
                        </a:rPr>
                        <a:t>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登录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验证管理员信息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是否允许登陆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46693895"/>
                  </a:ext>
                </a:extLst>
              </a:tr>
              <a:tr h="390514">
                <a:tc>
                  <a:txBody>
                    <a:bodyPr/>
                    <a:lstStyle/>
                    <a:p>
                      <a:pPr algn="ctr">
                        <a:lnSpc>
                          <a:spcPct val="150000"/>
                        </a:lnSpc>
                      </a:pPr>
                      <a:r>
                        <a:rPr lang="en-US" sz="1050" kern="100" dirty="0">
                          <a:effectLst/>
                        </a:rPr>
                        <a:t>5.1</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进入后台管理系统</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后台信息管理</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3185993685"/>
                  </a:ext>
                </a:extLst>
              </a:tr>
              <a:tr h="807444">
                <a:tc>
                  <a:txBody>
                    <a:bodyPr/>
                    <a:lstStyle/>
                    <a:p>
                      <a:pPr algn="ctr">
                        <a:lnSpc>
                          <a:spcPct val="150000"/>
                        </a:lnSpc>
                      </a:pPr>
                      <a:r>
                        <a:rPr lang="en-US" sz="1050" kern="100">
                          <a:effectLst/>
                        </a:rPr>
                        <a:t>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上传菜谱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编辑新的菜谱并上传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生成新的菜谱信息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菜谱名称、类别、标签、描述、图片信息等</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新的菜谱</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58139820"/>
                  </a:ext>
                </a:extLst>
              </a:tr>
            </a:tbl>
          </a:graphicData>
        </a:graphic>
      </p:graphicFrame>
      <p:graphicFrame>
        <p:nvGraphicFramePr>
          <p:cNvPr id="16" name="表格 15">
            <a:extLst>
              <a:ext uri="{FF2B5EF4-FFF2-40B4-BE49-F238E27FC236}">
                <a16:creationId xmlns:a16="http://schemas.microsoft.com/office/drawing/2014/main" id="{8A556441-E823-B4A9-8463-2530D25C390A}"/>
              </a:ext>
            </a:extLst>
          </p:cNvPr>
          <p:cNvGraphicFramePr>
            <a:graphicFrameLocks noGrp="1"/>
          </p:cNvGraphicFramePr>
          <p:nvPr>
            <p:extLst>
              <p:ext uri="{D42A27DB-BD31-4B8C-83A1-F6EECF244321}">
                <p14:modId xmlns:p14="http://schemas.microsoft.com/office/powerpoint/2010/main" val="232017920"/>
              </p:ext>
            </p:extLst>
          </p:nvPr>
        </p:nvGraphicFramePr>
        <p:xfrm>
          <a:off x="478662" y="3775854"/>
          <a:ext cx="5183702" cy="2248220"/>
        </p:xfrm>
        <a:graphic>
          <a:graphicData uri="http://schemas.openxmlformats.org/drawingml/2006/table">
            <a:tbl>
              <a:tblPr bandRow="1">
                <a:tableStyleId>{3B4B98B0-60AC-42C2-AFA5-B58CD77FA1E5}</a:tableStyleId>
              </a:tblPr>
              <a:tblGrid>
                <a:gridCol w="496959">
                  <a:extLst>
                    <a:ext uri="{9D8B030D-6E8A-4147-A177-3AD203B41FA5}">
                      <a16:colId xmlns:a16="http://schemas.microsoft.com/office/drawing/2014/main" val="4214142459"/>
                    </a:ext>
                  </a:extLst>
                </a:gridCol>
                <a:gridCol w="862531">
                  <a:extLst>
                    <a:ext uri="{9D8B030D-6E8A-4147-A177-3AD203B41FA5}">
                      <a16:colId xmlns:a16="http://schemas.microsoft.com/office/drawing/2014/main" val="3793006793"/>
                    </a:ext>
                  </a:extLst>
                </a:gridCol>
                <a:gridCol w="1120439">
                  <a:extLst>
                    <a:ext uri="{9D8B030D-6E8A-4147-A177-3AD203B41FA5}">
                      <a16:colId xmlns:a16="http://schemas.microsoft.com/office/drawing/2014/main" val="2739896271"/>
                    </a:ext>
                  </a:extLst>
                </a:gridCol>
                <a:gridCol w="862531">
                  <a:extLst>
                    <a:ext uri="{9D8B030D-6E8A-4147-A177-3AD203B41FA5}">
                      <a16:colId xmlns:a16="http://schemas.microsoft.com/office/drawing/2014/main" val="892977931"/>
                    </a:ext>
                  </a:extLst>
                </a:gridCol>
                <a:gridCol w="976886">
                  <a:extLst>
                    <a:ext uri="{9D8B030D-6E8A-4147-A177-3AD203B41FA5}">
                      <a16:colId xmlns:a16="http://schemas.microsoft.com/office/drawing/2014/main" val="1761636467"/>
                    </a:ext>
                  </a:extLst>
                </a:gridCol>
                <a:gridCol w="864356">
                  <a:extLst>
                    <a:ext uri="{9D8B030D-6E8A-4147-A177-3AD203B41FA5}">
                      <a16:colId xmlns:a16="http://schemas.microsoft.com/office/drawing/2014/main" val="3440265021"/>
                    </a:ext>
                  </a:extLst>
                </a:gridCol>
              </a:tblGrid>
              <a:tr h="16492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输出数据项</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1014105"/>
                  </a:ext>
                </a:extLst>
              </a:tr>
              <a:tr h="353771">
                <a:tc>
                  <a:txBody>
                    <a:bodyPr/>
                    <a:lstStyle/>
                    <a:p>
                      <a:pPr algn="ctr">
                        <a:lnSpc>
                          <a:spcPct val="150000"/>
                        </a:lnSpc>
                      </a:pPr>
                      <a:r>
                        <a:rPr lang="en-US" sz="1050" kern="100">
                          <a:effectLst/>
                        </a:rPr>
                        <a:t>6.0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登录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验证管理员信息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是否允许登陆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5042336"/>
                  </a:ext>
                </a:extLst>
              </a:tr>
              <a:tr h="353771">
                <a:tc>
                  <a:txBody>
                    <a:bodyPr/>
                    <a:lstStyle/>
                    <a:p>
                      <a:pPr algn="ctr">
                        <a:lnSpc>
                          <a:spcPct val="150000"/>
                        </a:lnSpc>
                      </a:pPr>
                      <a:r>
                        <a:rPr lang="en-US" sz="1050" kern="100" dirty="0">
                          <a:effectLst/>
                        </a:rPr>
                        <a:t>6.1</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进入后台管理系统</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后台信息管理</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345334591"/>
                  </a:ext>
                </a:extLst>
              </a:tr>
              <a:tr h="353771">
                <a:tc>
                  <a:txBody>
                    <a:bodyPr/>
                    <a:lstStyle/>
                    <a:p>
                      <a:pPr algn="ctr">
                        <a:lnSpc>
                          <a:spcPct val="150000"/>
                        </a:lnSpc>
                      </a:pPr>
                      <a:r>
                        <a:rPr lang="en-US" sz="1050" kern="100">
                          <a:effectLst/>
                        </a:rPr>
                        <a:t>6.2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上传资讯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编辑新的资讯并上传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生成新的资讯信息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资讯名称、内容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新的资讯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34692154"/>
                  </a:ext>
                </a:extLst>
              </a:tr>
              <a:tr h="542622">
                <a:tc>
                  <a:txBody>
                    <a:bodyPr/>
                    <a:lstStyle/>
                    <a:p>
                      <a:pPr algn="ctr">
                        <a:lnSpc>
                          <a:spcPct val="150000"/>
                        </a:lnSpc>
                      </a:pPr>
                      <a:r>
                        <a:rPr lang="en-US" sz="1050" kern="100" dirty="0">
                          <a:effectLst/>
                        </a:rPr>
                        <a:t>6.3</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修改、删除资讯</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对已有的资讯修改、删除</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对原有资讯修改</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修改资讯名称、内容；删除资讯</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修改后的资讯</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998896213"/>
                  </a:ext>
                </a:extLst>
              </a:tr>
            </a:tbl>
          </a:graphicData>
        </a:graphic>
      </p:graphicFrame>
      <p:graphicFrame>
        <p:nvGraphicFramePr>
          <p:cNvPr id="17" name="表格 16">
            <a:extLst>
              <a:ext uri="{FF2B5EF4-FFF2-40B4-BE49-F238E27FC236}">
                <a16:creationId xmlns:a16="http://schemas.microsoft.com/office/drawing/2014/main" id="{F3425503-C8EE-8495-AD0C-12D4B8DDA719}"/>
              </a:ext>
            </a:extLst>
          </p:cNvPr>
          <p:cNvGraphicFramePr>
            <a:graphicFrameLocks noGrp="1"/>
          </p:cNvGraphicFramePr>
          <p:nvPr>
            <p:extLst>
              <p:ext uri="{D42A27DB-BD31-4B8C-83A1-F6EECF244321}">
                <p14:modId xmlns:p14="http://schemas.microsoft.com/office/powerpoint/2010/main" val="3934035214"/>
              </p:ext>
            </p:extLst>
          </p:nvPr>
        </p:nvGraphicFramePr>
        <p:xfrm>
          <a:off x="6412263" y="1423575"/>
          <a:ext cx="5411470" cy="2248220"/>
        </p:xfrm>
        <a:graphic>
          <a:graphicData uri="http://schemas.openxmlformats.org/drawingml/2006/table">
            <a:tbl>
              <a:tblPr bandRow="1">
                <a:tableStyleId>{3B4B98B0-60AC-42C2-AFA5-B58CD77FA1E5}</a:tableStyleId>
              </a:tblPr>
              <a:tblGrid>
                <a:gridCol w="518795">
                  <a:extLst>
                    <a:ext uri="{9D8B030D-6E8A-4147-A177-3AD203B41FA5}">
                      <a16:colId xmlns:a16="http://schemas.microsoft.com/office/drawing/2014/main" val="4224356156"/>
                    </a:ext>
                  </a:extLst>
                </a:gridCol>
                <a:gridCol w="900430">
                  <a:extLst>
                    <a:ext uri="{9D8B030D-6E8A-4147-A177-3AD203B41FA5}">
                      <a16:colId xmlns:a16="http://schemas.microsoft.com/office/drawing/2014/main" val="765944729"/>
                    </a:ext>
                  </a:extLst>
                </a:gridCol>
                <a:gridCol w="1169670">
                  <a:extLst>
                    <a:ext uri="{9D8B030D-6E8A-4147-A177-3AD203B41FA5}">
                      <a16:colId xmlns:a16="http://schemas.microsoft.com/office/drawing/2014/main" val="1745973813"/>
                    </a:ext>
                  </a:extLst>
                </a:gridCol>
                <a:gridCol w="900430">
                  <a:extLst>
                    <a:ext uri="{9D8B030D-6E8A-4147-A177-3AD203B41FA5}">
                      <a16:colId xmlns:a16="http://schemas.microsoft.com/office/drawing/2014/main" val="2146538453"/>
                    </a:ext>
                  </a:extLst>
                </a:gridCol>
                <a:gridCol w="1019810">
                  <a:extLst>
                    <a:ext uri="{9D8B030D-6E8A-4147-A177-3AD203B41FA5}">
                      <a16:colId xmlns:a16="http://schemas.microsoft.com/office/drawing/2014/main" val="3990537934"/>
                    </a:ext>
                  </a:extLst>
                </a:gridCol>
                <a:gridCol w="902335">
                  <a:extLst>
                    <a:ext uri="{9D8B030D-6E8A-4147-A177-3AD203B41FA5}">
                      <a16:colId xmlns:a16="http://schemas.microsoft.com/office/drawing/2014/main" val="3750665985"/>
                    </a:ext>
                  </a:extLst>
                </a:gridCol>
              </a:tblGrid>
              <a:tr h="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输入数据项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87899557"/>
                  </a:ext>
                </a:extLst>
              </a:tr>
              <a:tr h="0">
                <a:tc>
                  <a:txBody>
                    <a:bodyPr/>
                    <a:lstStyle/>
                    <a:p>
                      <a:pPr algn="ctr">
                        <a:lnSpc>
                          <a:spcPct val="150000"/>
                        </a:lnSpc>
                      </a:pPr>
                      <a:r>
                        <a:rPr lang="en-US" sz="1050" kern="100">
                          <a:effectLst/>
                        </a:rPr>
                        <a:t>7.0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登录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验证管理员信息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是否允许登陆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97881448"/>
                  </a:ext>
                </a:extLst>
              </a:tr>
              <a:tr h="0">
                <a:tc>
                  <a:txBody>
                    <a:bodyPr/>
                    <a:lstStyle/>
                    <a:p>
                      <a:pPr algn="ctr">
                        <a:lnSpc>
                          <a:spcPct val="150000"/>
                        </a:lnSpc>
                      </a:pPr>
                      <a:r>
                        <a:rPr lang="en-US" sz="1050" kern="100" dirty="0">
                          <a:effectLst/>
                        </a:rPr>
                        <a:t>7.1</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进入后台管理系统</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后台信息管理</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1839797247"/>
                  </a:ext>
                </a:extLst>
              </a:tr>
              <a:tr h="0">
                <a:tc>
                  <a:txBody>
                    <a:bodyPr/>
                    <a:lstStyle/>
                    <a:p>
                      <a:pPr algn="ctr">
                        <a:lnSpc>
                          <a:spcPct val="150000"/>
                        </a:lnSpc>
                      </a:pPr>
                      <a:r>
                        <a:rPr lang="en-US" sz="1050" kern="100">
                          <a:effectLst/>
                        </a:rPr>
                        <a:t>7.2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上传公告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编辑新的公告并上传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生成新的公告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公告标题、内容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新的公告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3046003"/>
                  </a:ext>
                </a:extLst>
              </a:tr>
              <a:tr h="0">
                <a:tc>
                  <a:txBody>
                    <a:bodyPr/>
                    <a:lstStyle/>
                    <a:p>
                      <a:pPr algn="ctr">
                        <a:lnSpc>
                          <a:spcPct val="150000"/>
                        </a:lnSpc>
                      </a:pPr>
                      <a:r>
                        <a:rPr lang="en-US" sz="1050" kern="100" dirty="0">
                          <a:effectLst/>
                        </a:rPr>
                        <a:t>7.3</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修改、删除公告</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对已有公告进行修改或删除</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对原有公告修改</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修改公告名称、内容；删除公告</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修改后的公告</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758807118"/>
                  </a:ext>
                </a:extLst>
              </a:tr>
            </a:tbl>
          </a:graphicData>
        </a:graphic>
      </p:graphicFrame>
      <p:graphicFrame>
        <p:nvGraphicFramePr>
          <p:cNvPr id="18" name="表格 17">
            <a:extLst>
              <a:ext uri="{FF2B5EF4-FFF2-40B4-BE49-F238E27FC236}">
                <a16:creationId xmlns:a16="http://schemas.microsoft.com/office/drawing/2014/main" id="{5313E0F2-12BD-6A99-AD25-719F33A8832D}"/>
              </a:ext>
            </a:extLst>
          </p:cNvPr>
          <p:cNvGraphicFramePr>
            <a:graphicFrameLocks noGrp="1"/>
          </p:cNvGraphicFramePr>
          <p:nvPr>
            <p:extLst>
              <p:ext uri="{D42A27DB-BD31-4B8C-83A1-F6EECF244321}">
                <p14:modId xmlns:p14="http://schemas.microsoft.com/office/powerpoint/2010/main" val="196903476"/>
              </p:ext>
            </p:extLst>
          </p:nvPr>
        </p:nvGraphicFramePr>
        <p:xfrm>
          <a:off x="6412263" y="4038849"/>
          <a:ext cx="5411470" cy="1798576"/>
        </p:xfrm>
        <a:graphic>
          <a:graphicData uri="http://schemas.openxmlformats.org/drawingml/2006/table">
            <a:tbl>
              <a:tblPr bandRow="1">
                <a:tableStyleId>{3B4B98B0-60AC-42C2-AFA5-B58CD77FA1E5}</a:tableStyleId>
              </a:tblPr>
              <a:tblGrid>
                <a:gridCol w="518795">
                  <a:extLst>
                    <a:ext uri="{9D8B030D-6E8A-4147-A177-3AD203B41FA5}">
                      <a16:colId xmlns:a16="http://schemas.microsoft.com/office/drawing/2014/main" val="1475854411"/>
                    </a:ext>
                  </a:extLst>
                </a:gridCol>
                <a:gridCol w="900430">
                  <a:extLst>
                    <a:ext uri="{9D8B030D-6E8A-4147-A177-3AD203B41FA5}">
                      <a16:colId xmlns:a16="http://schemas.microsoft.com/office/drawing/2014/main" val="2483904278"/>
                    </a:ext>
                  </a:extLst>
                </a:gridCol>
                <a:gridCol w="1169670">
                  <a:extLst>
                    <a:ext uri="{9D8B030D-6E8A-4147-A177-3AD203B41FA5}">
                      <a16:colId xmlns:a16="http://schemas.microsoft.com/office/drawing/2014/main" val="304592119"/>
                    </a:ext>
                  </a:extLst>
                </a:gridCol>
                <a:gridCol w="900430">
                  <a:extLst>
                    <a:ext uri="{9D8B030D-6E8A-4147-A177-3AD203B41FA5}">
                      <a16:colId xmlns:a16="http://schemas.microsoft.com/office/drawing/2014/main" val="3605535332"/>
                    </a:ext>
                  </a:extLst>
                </a:gridCol>
                <a:gridCol w="1019810">
                  <a:extLst>
                    <a:ext uri="{9D8B030D-6E8A-4147-A177-3AD203B41FA5}">
                      <a16:colId xmlns:a16="http://schemas.microsoft.com/office/drawing/2014/main" val="3832559785"/>
                    </a:ext>
                  </a:extLst>
                </a:gridCol>
                <a:gridCol w="902335">
                  <a:extLst>
                    <a:ext uri="{9D8B030D-6E8A-4147-A177-3AD203B41FA5}">
                      <a16:colId xmlns:a16="http://schemas.microsoft.com/office/drawing/2014/main" val="2065766731"/>
                    </a:ext>
                  </a:extLst>
                </a:gridCol>
              </a:tblGrid>
              <a:tr h="0">
                <a:tc>
                  <a:txBody>
                    <a:bodyPr/>
                    <a:lstStyle/>
                    <a:p>
                      <a:pPr algn="ctr">
                        <a:lnSpc>
                          <a:spcPct val="150000"/>
                        </a:lnSpc>
                      </a:pPr>
                      <a:r>
                        <a:rPr lang="zh-CN" sz="105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处理过程名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处理功能描述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处理要求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输入数据项</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输出数据项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8132590"/>
                  </a:ext>
                </a:extLst>
              </a:tr>
              <a:tr h="0">
                <a:tc>
                  <a:txBody>
                    <a:bodyPr/>
                    <a:lstStyle/>
                    <a:p>
                      <a:pPr algn="ctr">
                        <a:lnSpc>
                          <a:spcPct val="150000"/>
                        </a:lnSpc>
                      </a:pPr>
                      <a:r>
                        <a:rPr lang="en-US" sz="1050" kern="100">
                          <a:effectLst/>
                        </a:rPr>
                        <a:t>8.0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登录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验证管理员、用户信息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一次处理若干个用户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是否允许登陆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67971153"/>
                  </a:ext>
                </a:extLst>
              </a:tr>
              <a:tr h="0">
                <a:tc>
                  <a:txBody>
                    <a:bodyPr/>
                    <a:lstStyle/>
                    <a:p>
                      <a:pPr algn="ctr">
                        <a:lnSpc>
                          <a:spcPct val="150000"/>
                        </a:lnSpc>
                      </a:pPr>
                      <a:r>
                        <a:rPr lang="en-US" sz="1050" kern="100" dirty="0">
                          <a:effectLst/>
                        </a:rPr>
                        <a:t>8.1</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进入后台管理系统</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zh-CN" sz="1050" kern="100" dirty="0">
                          <a:effectLst/>
                        </a:rPr>
                        <a:t>后台信息管理</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tc>
                  <a:txBody>
                    <a:bodyPr/>
                    <a:lstStyle/>
                    <a:p>
                      <a:pPr algn="ctr">
                        <a:lnSpc>
                          <a:spcPct val="150000"/>
                        </a:lnSpc>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chemeClr val="bg1">
                        <a:alpha val="20000"/>
                      </a:schemeClr>
                    </a:solidFill>
                  </a:tcPr>
                </a:tc>
                <a:extLst>
                  <a:ext uri="{0D108BD9-81ED-4DB2-BD59-A6C34878D82A}">
                    <a16:rowId xmlns:a16="http://schemas.microsoft.com/office/drawing/2014/main" val="4102118707"/>
                  </a:ext>
                </a:extLst>
              </a:tr>
              <a:tr h="0">
                <a:tc>
                  <a:txBody>
                    <a:bodyPr/>
                    <a:lstStyle/>
                    <a:p>
                      <a:pPr algn="ctr">
                        <a:lnSpc>
                          <a:spcPct val="150000"/>
                        </a:lnSpc>
                      </a:pPr>
                      <a:r>
                        <a:rPr lang="en-US" sz="1050" kern="100">
                          <a:effectLst/>
                        </a:rPr>
                        <a:t>8.2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修改个人信息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更新个人信息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一次处理一个用户的所有信息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a:effectLst/>
                        </a:rPr>
                        <a:t>姓名、昵称、性别、年龄生日等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zh-CN" sz="1050" kern="100" dirty="0">
                          <a:effectLst/>
                        </a:rPr>
                        <a:t>新的个人信息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825307"/>
                  </a:ext>
                </a:extLst>
              </a:tr>
            </a:tbl>
          </a:graphicData>
        </a:graphic>
      </p:graphicFrame>
      <p:sp>
        <p:nvSpPr>
          <p:cNvPr id="19" name="文本框 18">
            <a:extLst>
              <a:ext uri="{FF2B5EF4-FFF2-40B4-BE49-F238E27FC236}">
                <a16:creationId xmlns:a16="http://schemas.microsoft.com/office/drawing/2014/main" id="{9726F474-5F79-8BBF-7E82-F9958902560C}"/>
              </a:ext>
            </a:extLst>
          </p:cNvPr>
          <p:cNvSpPr txBox="1"/>
          <p:nvPr/>
        </p:nvSpPr>
        <p:spPr>
          <a:xfrm>
            <a:off x="2047492" y="3454169"/>
            <a:ext cx="2160240" cy="307777"/>
          </a:xfrm>
          <a:prstGeom prst="rect">
            <a:avLst/>
          </a:prstGeom>
          <a:noFill/>
          <a:ln>
            <a:solidFill>
              <a:schemeClr val="bg1"/>
            </a:solidFill>
          </a:ln>
        </p:spPr>
        <p:txBody>
          <a:bodyPr wrap="square" rtlCol="0" anchor="ctr" anchorCtr="1">
            <a:spAutoFit/>
          </a:bodyPr>
          <a:lstStyle/>
          <a:p>
            <a:r>
              <a:rPr lang="en-US" altLang="zh-CN" sz="1400" dirty="0"/>
              <a:t>5.</a:t>
            </a:r>
            <a:r>
              <a:rPr lang="zh-CN" altLang="en-US" sz="1400" dirty="0"/>
              <a:t>菜谱上传处理</a:t>
            </a:r>
          </a:p>
        </p:txBody>
      </p:sp>
      <p:sp>
        <p:nvSpPr>
          <p:cNvPr id="21" name="文本框 20">
            <a:extLst>
              <a:ext uri="{FF2B5EF4-FFF2-40B4-BE49-F238E27FC236}">
                <a16:creationId xmlns:a16="http://schemas.microsoft.com/office/drawing/2014/main" id="{F04D7E3F-28C2-DEEA-0861-399327378D1B}"/>
              </a:ext>
            </a:extLst>
          </p:cNvPr>
          <p:cNvSpPr txBox="1"/>
          <p:nvPr/>
        </p:nvSpPr>
        <p:spPr>
          <a:xfrm>
            <a:off x="8037878" y="3709031"/>
            <a:ext cx="2160240" cy="307777"/>
          </a:xfrm>
          <a:prstGeom prst="rect">
            <a:avLst/>
          </a:prstGeom>
          <a:noFill/>
          <a:ln>
            <a:solidFill>
              <a:schemeClr val="bg1"/>
            </a:solidFill>
          </a:ln>
        </p:spPr>
        <p:txBody>
          <a:bodyPr wrap="square" rtlCol="0" anchor="ctr" anchorCtr="1">
            <a:spAutoFit/>
          </a:bodyPr>
          <a:lstStyle/>
          <a:p>
            <a:r>
              <a:rPr lang="en-US" altLang="zh-CN" sz="1400" dirty="0"/>
              <a:t>7.</a:t>
            </a:r>
            <a:r>
              <a:rPr lang="zh-CN" altLang="en-US" sz="1400" dirty="0"/>
              <a:t>公告处理过程</a:t>
            </a:r>
          </a:p>
        </p:txBody>
      </p:sp>
      <p:sp>
        <p:nvSpPr>
          <p:cNvPr id="22" name="文本框 21">
            <a:extLst>
              <a:ext uri="{FF2B5EF4-FFF2-40B4-BE49-F238E27FC236}">
                <a16:creationId xmlns:a16="http://schemas.microsoft.com/office/drawing/2014/main" id="{9EB0FF7C-BB05-E4BE-51A5-349EFA64D297}"/>
              </a:ext>
            </a:extLst>
          </p:cNvPr>
          <p:cNvSpPr txBox="1"/>
          <p:nvPr/>
        </p:nvSpPr>
        <p:spPr>
          <a:xfrm>
            <a:off x="8037878" y="5903574"/>
            <a:ext cx="2160240" cy="307777"/>
          </a:xfrm>
          <a:prstGeom prst="rect">
            <a:avLst/>
          </a:prstGeom>
          <a:noFill/>
          <a:ln>
            <a:solidFill>
              <a:schemeClr val="bg1"/>
            </a:solidFill>
          </a:ln>
        </p:spPr>
        <p:txBody>
          <a:bodyPr wrap="square" rtlCol="0" anchor="ctr" anchorCtr="1">
            <a:spAutoFit/>
          </a:bodyPr>
          <a:lstStyle/>
          <a:p>
            <a:r>
              <a:rPr lang="en-US" altLang="zh-CN" sz="1400" dirty="0"/>
              <a:t>8.</a:t>
            </a:r>
            <a:r>
              <a:rPr lang="zh-CN" altLang="en-US" sz="1400" dirty="0"/>
              <a:t>个人信息处理</a:t>
            </a:r>
          </a:p>
        </p:txBody>
      </p:sp>
      <p:sp>
        <p:nvSpPr>
          <p:cNvPr id="20" name="文本框 19">
            <a:extLst>
              <a:ext uri="{FF2B5EF4-FFF2-40B4-BE49-F238E27FC236}">
                <a16:creationId xmlns:a16="http://schemas.microsoft.com/office/drawing/2014/main" id="{B668AFBB-AF45-64F6-15F0-B99F43931BFB}"/>
              </a:ext>
            </a:extLst>
          </p:cNvPr>
          <p:cNvSpPr txBox="1"/>
          <p:nvPr/>
        </p:nvSpPr>
        <p:spPr>
          <a:xfrm>
            <a:off x="1990707" y="6057463"/>
            <a:ext cx="2160240" cy="307777"/>
          </a:xfrm>
          <a:prstGeom prst="rect">
            <a:avLst/>
          </a:prstGeom>
          <a:noFill/>
          <a:ln>
            <a:solidFill>
              <a:schemeClr val="bg1"/>
            </a:solidFill>
          </a:ln>
        </p:spPr>
        <p:txBody>
          <a:bodyPr wrap="square" rtlCol="0" anchor="ctr" anchorCtr="1">
            <a:spAutoFit/>
          </a:bodyPr>
          <a:lstStyle/>
          <a:p>
            <a:r>
              <a:rPr lang="en-US" altLang="zh-CN" sz="1400" dirty="0"/>
              <a:t>6.</a:t>
            </a:r>
            <a:r>
              <a:rPr lang="zh-CN" altLang="en-US" sz="1400" dirty="0"/>
              <a:t>饮食咨询处理</a:t>
            </a:r>
          </a:p>
        </p:txBody>
      </p:sp>
    </p:spTree>
    <p:extLst>
      <p:ext uri="{BB962C8B-B14F-4D97-AF65-F5344CB8AC3E}">
        <p14:creationId xmlns:p14="http://schemas.microsoft.com/office/powerpoint/2010/main" val="27868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09836" y="980728"/>
            <a:ext cx="2438400" cy="1200329"/>
          </a:xfrm>
          <a:prstGeom prst="rect">
            <a:avLst/>
          </a:prstGeom>
          <a:noFill/>
        </p:spPr>
        <p:txBody>
          <a:bodyPr wrap="square" rtlCol="0">
            <a:spAutoFit/>
          </a:bodyPr>
          <a:lstStyle/>
          <a:p>
            <a:r>
              <a:rPr lang="zh-CN" altLang="en-US" sz="7200" dirty="0">
                <a:latin typeface="+mn-ea"/>
              </a:rPr>
              <a:t>目录</a:t>
            </a:r>
          </a:p>
        </p:txBody>
      </p:sp>
      <p:cxnSp>
        <p:nvCxnSpPr>
          <p:cNvPr id="9" name="直接连接符 8"/>
          <p:cNvCxnSpPr/>
          <p:nvPr/>
        </p:nvCxnSpPr>
        <p:spPr>
          <a:xfrm>
            <a:off x="1033661" y="2181057"/>
            <a:ext cx="2314575" cy="0"/>
          </a:xfrm>
          <a:prstGeom prst="line">
            <a:avLst/>
          </a:prstGeom>
          <a:ln>
            <a:solidFill>
              <a:schemeClr val="tx1">
                <a:lumMod val="85000"/>
                <a:lumOff val="15000"/>
              </a:schemeClr>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accent2"/>
          </a:lnRef>
          <a:fillRef idx="0">
            <a:schemeClr val="accent2"/>
          </a:fillRef>
          <a:effectRef idx="0">
            <a:schemeClr val="accent2"/>
          </a:effectRef>
          <a:fontRef idx="minor">
            <a:schemeClr val="tx1"/>
          </a:fontRef>
        </p:style>
      </p:cxnSp>
      <p:grpSp>
        <p:nvGrpSpPr>
          <p:cNvPr id="22" name="组合 21"/>
          <p:cNvGrpSpPr/>
          <p:nvPr/>
        </p:nvGrpSpPr>
        <p:grpSpPr>
          <a:xfrm>
            <a:off x="4673720" y="1196752"/>
            <a:ext cx="1875940" cy="1424733"/>
            <a:chOff x="972096" y="2743497"/>
            <a:chExt cx="1826141" cy="1363202"/>
          </a:xfrm>
        </p:grpSpPr>
        <p:grpSp>
          <p:nvGrpSpPr>
            <p:cNvPr id="23" name="组合 22"/>
            <p:cNvGrpSpPr/>
            <p:nvPr/>
          </p:nvGrpSpPr>
          <p:grpSpPr>
            <a:xfrm>
              <a:off x="972096" y="2919118"/>
              <a:ext cx="1826141" cy="1187581"/>
              <a:chOff x="6353490" y="1199265"/>
              <a:chExt cx="1826141" cy="1187581"/>
            </a:xfrm>
          </p:grpSpPr>
          <p:sp>
            <p:nvSpPr>
              <p:cNvPr id="25" name="文本框 24"/>
              <p:cNvSpPr txBox="1"/>
              <p:nvPr/>
            </p:nvSpPr>
            <p:spPr>
              <a:xfrm>
                <a:off x="6353490" y="1199265"/>
                <a:ext cx="1826141" cy="584775"/>
              </a:xfrm>
              <a:prstGeom prst="rect">
                <a:avLst/>
              </a:prstGeom>
              <a:noFill/>
            </p:spPr>
            <p:txBody>
              <a:bodyPr wrap="none" rtlCol="0">
                <a:spAutoFit/>
              </a:bodyPr>
              <a:lstStyle/>
              <a:p>
                <a:r>
                  <a:rPr lang="zh-CN" altLang="en-US" sz="32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第一部分</a:t>
                </a:r>
              </a:p>
            </p:txBody>
          </p:sp>
          <p:sp>
            <p:nvSpPr>
              <p:cNvPr id="26" name="文本框 25"/>
              <p:cNvSpPr txBox="1"/>
              <p:nvPr/>
            </p:nvSpPr>
            <p:spPr>
              <a:xfrm>
                <a:off x="6353490" y="1925181"/>
                <a:ext cx="1826141" cy="461665"/>
              </a:xfrm>
              <a:prstGeom prst="rect">
                <a:avLst/>
              </a:prstGeom>
              <a:noFill/>
            </p:spPr>
            <p:txBody>
              <a:bodyPr wrap="square" rtlCol="0">
                <a:spAutoFit/>
              </a:bodyPr>
              <a:lstStyle/>
              <a:p>
                <a:pPr algn="dist"/>
                <a:r>
                  <a:rPr lang="zh-CN" altLang="en-US" sz="2400" spc="-3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引言</a:t>
                </a:r>
                <a:endParaRPr lang="en-US" altLang="zh-CN" sz="2400" spc="-3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endParaRPr>
              </a:p>
            </p:txBody>
          </p:sp>
        </p:grpSp>
        <p:cxnSp>
          <p:nvCxnSpPr>
            <p:cNvPr id="24" name="直接连接符 23"/>
            <p:cNvCxnSpPr/>
            <p:nvPr/>
          </p:nvCxnSpPr>
          <p:spPr>
            <a:xfrm>
              <a:off x="1079714" y="2743497"/>
              <a:ext cx="50051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891458" y="3639164"/>
            <a:ext cx="3039110" cy="1362074"/>
            <a:chOff x="3617439" y="2743497"/>
            <a:chExt cx="2254065" cy="1361829"/>
          </a:xfrm>
        </p:grpSpPr>
        <p:grpSp>
          <p:nvGrpSpPr>
            <p:cNvPr id="28" name="组合 27"/>
            <p:cNvGrpSpPr/>
            <p:nvPr/>
          </p:nvGrpSpPr>
          <p:grpSpPr>
            <a:xfrm>
              <a:off x="3617439" y="2919118"/>
              <a:ext cx="2254065" cy="1186208"/>
              <a:chOff x="6353490" y="1199265"/>
              <a:chExt cx="2254065" cy="1186208"/>
            </a:xfrm>
          </p:grpSpPr>
          <p:sp>
            <p:nvSpPr>
              <p:cNvPr id="30" name="文本框 29"/>
              <p:cNvSpPr txBox="1"/>
              <p:nvPr/>
            </p:nvSpPr>
            <p:spPr>
              <a:xfrm>
                <a:off x="6353490" y="1199265"/>
                <a:ext cx="1834156" cy="583460"/>
              </a:xfrm>
              <a:prstGeom prst="rect">
                <a:avLst/>
              </a:prstGeom>
              <a:noFill/>
            </p:spPr>
            <p:txBody>
              <a:bodyPr wrap="square" rtlCol="0">
                <a:spAutoFit/>
              </a:bodyPr>
              <a:lstStyle/>
              <a:p>
                <a:r>
                  <a:rPr lang="zh-CN" altLang="en-US" sz="32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第二部分</a:t>
                </a:r>
              </a:p>
            </p:txBody>
          </p:sp>
          <p:sp>
            <p:nvSpPr>
              <p:cNvPr id="31" name="文本框 30"/>
              <p:cNvSpPr txBox="1"/>
              <p:nvPr/>
            </p:nvSpPr>
            <p:spPr>
              <a:xfrm>
                <a:off x="6353490" y="1925181"/>
                <a:ext cx="2254065" cy="460292"/>
              </a:xfrm>
              <a:prstGeom prst="rect">
                <a:avLst/>
              </a:prstGeom>
              <a:noFill/>
            </p:spPr>
            <p:txBody>
              <a:bodyPr wrap="square" rtlCol="0">
                <a:spAutoFit/>
              </a:bodyPr>
              <a:lstStyle/>
              <a:p>
                <a:pPr algn="dist"/>
                <a:r>
                  <a:rPr lang="zh-CN" altLang="en-US" sz="2400" spc="-3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需求分析</a:t>
                </a:r>
              </a:p>
            </p:txBody>
          </p:sp>
        </p:grpSp>
        <p:cxnSp>
          <p:nvCxnSpPr>
            <p:cNvPr id="29" name="直接连接符 28"/>
            <p:cNvCxnSpPr/>
            <p:nvPr/>
          </p:nvCxnSpPr>
          <p:spPr>
            <a:xfrm>
              <a:off x="3709732" y="2743497"/>
              <a:ext cx="50051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870E9776-1776-9FDA-0FDA-771E9792C52C}"/>
              </a:ext>
            </a:extLst>
          </p:cNvPr>
          <p:cNvGrpSpPr/>
          <p:nvPr/>
        </p:nvGrpSpPr>
        <p:grpSpPr>
          <a:xfrm>
            <a:off x="4673720" y="3570149"/>
            <a:ext cx="2592288" cy="1431089"/>
            <a:chOff x="3617439" y="2743497"/>
            <a:chExt cx="2254065" cy="1361829"/>
          </a:xfrm>
        </p:grpSpPr>
        <p:grpSp>
          <p:nvGrpSpPr>
            <p:cNvPr id="3" name="组合 2">
              <a:extLst>
                <a:ext uri="{FF2B5EF4-FFF2-40B4-BE49-F238E27FC236}">
                  <a16:creationId xmlns:a16="http://schemas.microsoft.com/office/drawing/2014/main" id="{54A866EE-7A7B-E7F5-1604-67BAB9B36F18}"/>
                </a:ext>
              </a:extLst>
            </p:cNvPr>
            <p:cNvGrpSpPr/>
            <p:nvPr/>
          </p:nvGrpSpPr>
          <p:grpSpPr>
            <a:xfrm>
              <a:off x="3617439" y="2919118"/>
              <a:ext cx="2254065" cy="1186208"/>
              <a:chOff x="6353490" y="1199265"/>
              <a:chExt cx="2254065" cy="1186208"/>
            </a:xfrm>
          </p:grpSpPr>
          <p:sp>
            <p:nvSpPr>
              <p:cNvPr id="5" name="文本框 4">
                <a:extLst>
                  <a:ext uri="{FF2B5EF4-FFF2-40B4-BE49-F238E27FC236}">
                    <a16:creationId xmlns:a16="http://schemas.microsoft.com/office/drawing/2014/main" id="{8D3477C2-6E72-44DF-0746-9FAE9AE166D7}"/>
                  </a:ext>
                </a:extLst>
              </p:cNvPr>
              <p:cNvSpPr txBox="1"/>
              <p:nvPr/>
            </p:nvSpPr>
            <p:spPr>
              <a:xfrm>
                <a:off x="6353490" y="1199265"/>
                <a:ext cx="1834156" cy="583460"/>
              </a:xfrm>
              <a:prstGeom prst="rect">
                <a:avLst/>
              </a:prstGeom>
              <a:noFill/>
            </p:spPr>
            <p:txBody>
              <a:bodyPr wrap="square" rtlCol="0">
                <a:spAutoFit/>
              </a:bodyPr>
              <a:lstStyle/>
              <a:p>
                <a:r>
                  <a:rPr lang="zh-CN" altLang="en-US" sz="32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第三部分</a:t>
                </a:r>
              </a:p>
            </p:txBody>
          </p:sp>
          <p:sp>
            <p:nvSpPr>
              <p:cNvPr id="6" name="文本框 5">
                <a:extLst>
                  <a:ext uri="{FF2B5EF4-FFF2-40B4-BE49-F238E27FC236}">
                    <a16:creationId xmlns:a16="http://schemas.microsoft.com/office/drawing/2014/main" id="{69A6FABF-27BC-9C2B-9E96-F91718A44813}"/>
                  </a:ext>
                </a:extLst>
              </p:cNvPr>
              <p:cNvSpPr txBox="1"/>
              <p:nvPr/>
            </p:nvSpPr>
            <p:spPr>
              <a:xfrm>
                <a:off x="6353490" y="1925181"/>
                <a:ext cx="2254065" cy="460292"/>
              </a:xfrm>
              <a:prstGeom prst="rect">
                <a:avLst/>
              </a:prstGeom>
              <a:noFill/>
            </p:spPr>
            <p:txBody>
              <a:bodyPr wrap="square" rtlCol="0">
                <a:spAutoFit/>
              </a:bodyPr>
              <a:lstStyle/>
              <a:p>
                <a:pPr algn="dist"/>
                <a:r>
                  <a:rPr lang="zh-CN" altLang="en-US" sz="2400" spc="-3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概念结构</a:t>
                </a:r>
              </a:p>
            </p:txBody>
          </p:sp>
        </p:grpSp>
        <p:cxnSp>
          <p:nvCxnSpPr>
            <p:cNvPr id="4" name="直接连接符 3">
              <a:extLst>
                <a:ext uri="{FF2B5EF4-FFF2-40B4-BE49-F238E27FC236}">
                  <a16:creationId xmlns:a16="http://schemas.microsoft.com/office/drawing/2014/main" id="{AFCC8DBA-2DFA-BD17-1474-9B3246A3194B}"/>
                </a:ext>
              </a:extLst>
            </p:cNvPr>
            <p:cNvCxnSpPr/>
            <p:nvPr/>
          </p:nvCxnSpPr>
          <p:spPr>
            <a:xfrm>
              <a:off x="3709732" y="2743497"/>
              <a:ext cx="50051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756D32B1-7138-DC1D-2045-D4CEDD8BC88B}"/>
              </a:ext>
            </a:extLst>
          </p:cNvPr>
          <p:cNvGrpSpPr/>
          <p:nvPr/>
        </p:nvGrpSpPr>
        <p:grpSpPr>
          <a:xfrm>
            <a:off x="8254652" y="3570150"/>
            <a:ext cx="2592288" cy="1409053"/>
            <a:chOff x="3617439" y="2743497"/>
            <a:chExt cx="2254065" cy="1340859"/>
          </a:xfrm>
        </p:grpSpPr>
        <p:grpSp>
          <p:nvGrpSpPr>
            <p:cNvPr id="10" name="组合 9">
              <a:extLst>
                <a:ext uri="{FF2B5EF4-FFF2-40B4-BE49-F238E27FC236}">
                  <a16:creationId xmlns:a16="http://schemas.microsoft.com/office/drawing/2014/main" id="{0E425C09-EB72-09CB-C4CA-4CE0DB88C045}"/>
                </a:ext>
              </a:extLst>
            </p:cNvPr>
            <p:cNvGrpSpPr/>
            <p:nvPr/>
          </p:nvGrpSpPr>
          <p:grpSpPr>
            <a:xfrm>
              <a:off x="3617439" y="2919118"/>
              <a:ext cx="2254065" cy="1165238"/>
              <a:chOff x="6353490" y="1199265"/>
              <a:chExt cx="2254065" cy="1165238"/>
            </a:xfrm>
          </p:grpSpPr>
          <p:sp>
            <p:nvSpPr>
              <p:cNvPr id="12" name="文本框 11">
                <a:extLst>
                  <a:ext uri="{FF2B5EF4-FFF2-40B4-BE49-F238E27FC236}">
                    <a16:creationId xmlns:a16="http://schemas.microsoft.com/office/drawing/2014/main" id="{5B84323F-6B73-576C-009D-C1CE0509ABC3}"/>
                  </a:ext>
                </a:extLst>
              </p:cNvPr>
              <p:cNvSpPr txBox="1"/>
              <p:nvPr/>
            </p:nvSpPr>
            <p:spPr>
              <a:xfrm>
                <a:off x="6353490" y="1199265"/>
                <a:ext cx="1834156" cy="556474"/>
              </a:xfrm>
              <a:prstGeom prst="rect">
                <a:avLst/>
              </a:prstGeom>
              <a:noFill/>
            </p:spPr>
            <p:txBody>
              <a:bodyPr wrap="square" rtlCol="0">
                <a:spAutoFit/>
              </a:bodyPr>
              <a:lstStyle/>
              <a:p>
                <a:r>
                  <a:rPr lang="zh-CN" altLang="en-US" sz="32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第四部分</a:t>
                </a:r>
              </a:p>
            </p:txBody>
          </p:sp>
          <p:sp>
            <p:nvSpPr>
              <p:cNvPr id="13" name="文本框 12">
                <a:extLst>
                  <a:ext uri="{FF2B5EF4-FFF2-40B4-BE49-F238E27FC236}">
                    <a16:creationId xmlns:a16="http://schemas.microsoft.com/office/drawing/2014/main" id="{CA15424C-2672-1710-B80C-A7599D80348B}"/>
                  </a:ext>
                </a:extLst>
              </p:cNvPr>
              <p:cNvSpPr txBox="1"/>
              <p:nvPr/>
            </p:nvSpPr>
            <p:spPr>
              <a:xfrm>
                <a:off x="6353490" y="1925181"/>
                <a:ext cx="2254065" cy="439322"/>
              </a:xfrm>
              <a:prstGeom prst="rect">
                <a:avLst/>
              </a:prstGeom>
              <a:noFill/>
            </p:spPr>
            <p:txBody>
              <a:bodyPr wrap="square" rtlCol="0">
                <a:spAutoFit/>
              </a:bodyPr>
              <a:lstStyle/>
              <a:p>
                <a:pPr algn="dist"/>
                <a:r>
                  <a:rPr lang="zh-CN" altLang="en-US" sz="2400" spc="-300" dirty="0">
                    <a:solidFill>
                      <a:schemeClr val="tx1">
                        <a:lumMod val="75000"/>
                        <a:lumOff val="25000"/>
                      </a:schemeClr>
                    </a:solidFill>
                    <a:latin typeface="字魂160号-檀宋" panose="00000500000000000000" pitchFamily="2" charset="-122"/>
                    <a:ea typeface="字魂160号-檀宋" panose="00000500000000000000" pitchFamily="2" charset="-122"/>
                    <a:cs typeface="字魂105号-简雅黑" panose="00000500000000000000" pitchFamily="2" charset="-122"/>
                    <a:sym typeface="字魂160号-檀宋" panose="00000500000000000000" pitchFamily="2" charset="-122"/>
                  </a:rPr>
                  <a:t>系统实施</a:t>
                </a:r>
              </a:p>
            </p:txBody>
          </p:sp>
        </p:grpSp>
        <p:cxnSp>
          <p:nvCxnSpPr>
            <p:cNvPr id="11" name="直接连接符 10">
              <a:extLst>
                <a:ext uri="{FF2B5EF4-FFF2-40B4-BE49-F238E27FC236}">
                  <a16:creationId xmlns:a16="http://schemas.microsoft.com/office/drawing/2014/main" id="{1AD478D3-310A-33C5-32E3-BE5A84856EB8}"/>
                </a:ext>
              </a:extLst>
            </p:cNvPr>
            <p:cNvCxnSpPr/>
            <p:nvPr/>
          </p:nvCxnSpPr>
          <p:spPr>
            <a:xfrm>
              <a:off x="3709732" y="2743497"/>
              <a:ext cx="50051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1000" fill="hold"/>
                                        <p:tgtEl>
                                          <p:spTgt spid="22"/>
                                        </p:tgtEl>
                                        <p:attrNameLst>
                                          <p:attrName>ppt_x</p:attrName>
                                        </p:attrNameLst>
                                      </p:cBhvr>
                                      <p:tavLst>
                                        <p:tav tm="0">
                                          <p:val>
                                            <p:strVal val="0-#ppt_w/2"/>
                                          </p:val>
                                        </p:tav>
                                        <p:tav tm="100000">
                                          <p:val>
                                            <p:strVal val="#ppt_x"/>
                                          </p:val>
                                        </p:tav>
                                      </p:tavLst>
                                    </p:anim>
                                    <p:anim calcmode="lin" valueType="num">
                                      <p:cBhvr additive="base">
                                        <p:cTn id="17" dur="10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fill="hold"/>
                                        <p:tgtEl>
                                          <p:spTgt spid="27"/>
                                        </p:tgtEl>
                                        <p:attrNameLst>
                                          <p:attrName>ppt_x</p:attrName>
                                        </p:attrNameLst>
                                      </p:cBhvr>
                                      <p:tavLst>
                                        <p:tav tm="0">
                                          <p:val>
                                            <p:strVal val="0-#ppt_w/2"/>
                                          </p:val>
                                        </p:tav>
                                        <p:tav tm="100000">
                                          <p:val>
                                            <p:strVal val="#ppt_x"/>
                                          </p:val>
                                        </p:tav>
                                      </p:tavLst>
                                    </p:anim>
                                    <p:anim calcmode="lin" valueType="num">
                                      <p:cBhvr additive="base">
                                        <p:cTn id="21" dur="1000" fill="hold"/>
                                        <p:tgtEl>
                                          <p:spTgt spid="27"/>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0-#ppt_w/2"/>
                                          </p:val>
                                        </p:tav>
                                        <p:tav tm="100000">
                                          <p:val>
                                            <p:strVal val="#ppt_x"/>
                                          </p:val>
                                        </p:tav>
                                      </p:tavLst>
                                    </p:anim>
                                    <p:anim calcmode="lin" valueType="num">
                                      <p:cBhvr additive="base">
                                        <p:cTn id="2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2.3</a:t>
            </a:r>
            <a:r>
              <a:rPr lang="zh-CN" altLang="en-US" dirty="0">
                <a:latin typeface="Microsoft YaHei UI" panose="020B0503020204020204" pitchFamily="34" charset="-122"/>
                <a:ea typeface="Microsoft YaHei UI" panose="020B0503020204020204" pitchFamily="34" charset="-122"/>
              </a:rPr>
              <a:t>数据流图</a:t>
            </a:r>
            <a:endParaRPr lang="en-US" altLang="zh-CN" dirty="0">
              <a:latin typeface="Microsoft YaHei UI" panose="020B0503020204020204" pitchFamily="34" charset="-122"/>
              <a:ea typeface="Microsoft YaHei UI" panose="020B0503020204020204" pitchFamily="34" charset="-122"/>
            </a:endParaRPr>
          </a:p>
        </p:txBody>
      </p:sp>
      <p:pic>
        <p:nvPicPr>
          <p:cNvPr id="3073" name="Picture 1">
            <a:extLst>
              <a:ext uri="{FF2B5EF4-FFF2-40B4-BE49-F238E27FC236}">
                <a16:creationId xmlns:a16="http://schemas.microsoft.com/office/drawing/2014/main" id="{2D565D4D-6DD3-6A84-74E7-5B7CC1D72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116" y="1337105"/>
            <a:ext cx="7972966" cy="405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ED35FE7-8F61-C8CD-1B33-0D5F911FD1BE}"/>
              </a:ext>
            </a:extLst>
          </p:cNvPr>
          <p:cNvSpPr txBox="1"/>
          <p:nvPr/>
        </p:nvSpPr>
        <p:spPr>
          <a:xfrm>
            <a:off x="930995" y="1533306"/>
            <a:ext cx="2474341"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数据流图第</a:t>
            </a:r>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0</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层</a:t>
            </a:r>
            <a:endParaRPr lang="zh-CN" altLang="en-US" dirty="0">
              <a:latin typeface="Arial" panose="020B0604020202020204" pitchFamily="34" charset="0"/>
              <a:ea typeface="微软雅黑" panose="020B0503020204020204" charset="-122"/>
            </a:endParaRPr>
          </a:p>
          <a:p>
            <a:endParaRPr lang="zh-CN" altLang="en-US" dirty="0"/>
          </a:p>
        </p:txBody>
      </p:sp>
    </p:spTree>
    <p:extLst>
      <p:ext uri="{BB962C8B-B14F-4D97-AF65-F5344CB8AC3E}">
        <p14:creationId xmlns:p14="http://schemas.microsoft.com/office/powerpoint/2010/main" val="39123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2.3</a:t>
            </a:r>
            <a:r>
              <a:rPr lang="zh-CN" altLang="en-US" dirty="0">
                <a:latin typeface="Microsoft YaHei UI" panose="020B0503020204020204" pitchFamily="34" charset="-122"/>
                <a:ea typeface="Microsoft YaHei UI" panose="020B0503020204020204" pitchFamily="34" charset="-122"/>
              </a:rPr>
              <a:t>数据流图</a:t>
            </a:r>
            <a:endParaRPr lang="en-US" altLang="zh-CN"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ED35FE7-8F61-C8CD-1B33-0D5F911FD1BE}"/>
              </a:ext>
            </a:extLst>
          </p:cNvPr>
          <p:cNvSpPr txBox="1"/>
          <p:nvPr/>
        </p:nvSpPr>
        <p:spPr>
          <a:xfrm>
            <a:off x="536762" y="1419433"/>
            <a:ext cx="2474341"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数据流图第</a:t>
            </a:r>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层</a:t>
            </a:r>
            <a:endParaRPr lang="zh-CN" altLang="en-US" dirty="0">
              <a:latin typeface="Arial" panose="020B0604020202020204" pitchFamily="34" charset="0"/>
              <a:ea typeface="微软雅黑" panose="020B0503020204020204" charset="-122"/>
            </a:endParaRPr>
          </a:p>
          <a:p>
            <a:endParaRPr lang="zh-CN" altLang="en-US" dirty="0"/>
          </a:p>
        </p:txBody>
      </p:sp>
      <p:pic>
        <p:nvPicPr>
          <p:cNvPr id="15362" name="图片 3">
            <a:extLst>
              <a:ext uri="{FF2B5EF4-FFF2-40B4-BE49-F238E27FC236}">
                <a16:creationId xmlns:a16="http://schemas.microsoft.com/office/drawing/2014/main" id="{01FFB282-3A55-4BEF-9E0C-6F451789A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092" y="1338530"/>
            <a:ext cx="8136904" cy="463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90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t>3. </a:t>
            </a:r>
            <a:r>
              <a:rPr lang="zh-CN" altLang="en-US" dirty="0"/>
              <a:t> 美食分享平台系统概念结构</a:t>
            </a:r>
          </a:p>
        </p:txBody>
      </p:sp>
      <p:graphicFrame>
        <p:nvGraphicFramePr>
          <p:cNvPr id="8" name="对象 7">
            <a:extLst>
              <a:ext uri="{FF2B5EF4-FFF2-40B4-BE49-F238E27FC236}">
                <a16:creationId xmlns:a16="http://schemas.microsoft.com/office/drawing/2014/main" id="{56B58B58-8031-0837-09BD-6B2629EA5D06}"/>
              </a:ext>
            </a:extLst>
          </p:cNvPr>
          <p:cNvGraphicFramePr>
            <a:graphicFrameLocks noChangeAspect="1"/>
          </p:cNvGraphicFramePr>
          <p:nvPr>
            <p:extLst>
              <p:ext uri="{D42A27DB-BD31-4B8C-83A1-F6EECF244321}">
                <p14:modId xmlns:p14="http://schemas.microsoft.com/office/powerpoint/2010/main" val="1151131449"/>
              </p:ext>
            </p:extLst>
          </p:nvPr>
        </p:nvGraphicFramePr>
        <p:xfrm>
          <a:off x="1764262" y="1304143"/>
          <a:ext cx="8660300" cy="5022378"/>
        </p:xfrm>
        <a:graphic>
          <a:graphicData uri="http://schemas.openxmlformats.org/presentationml/2006/ole">
            <mc:AlternateContent xmlns:mc="http://schemas.openxmlformats.org/markup-compatibility/2006">
              <mc:Choice xmlns:v="urn:schemas-microsoft-com:vml" Requires="v">
                <p:oleObj name="Visio" r:id="rId3" imgW="10614852" imgH="6156978" progId="Visio.Drawing.15">
                  <p:embed/>
                </p:oleObj>
              </mc:Choice>
              <mc:Fallback>
                <p:oleObj name="Visio" r:id="rId3" imgW="10614852" imgH="6156978" progId="Visio.Drawing.15">
                  <p:embed/>
                  <p:pic>
                    <p:nvPicPr>
                      <p:cNvPr id="0" name=""/>
                      <p:cNvPicPr/>
                      <p:nvPr/>
                    </p:nvPicPr>
                    <p:blipFill>
                      <a:blip r:embed="rId4"/>
                      <a:stretch>
                        <a:fillRect/>
                      </a:stretch>
                    </p:blipFill>
                    <p:spPr>
                      <a:xfrm>
                        <a:off x="1764262" y="1304143"/>
                        <a:ext cx="8660300" cy="502237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11" name="文本框 10">
            <a:extLst>
              <a:ext uri="{FF2B5EF4-FFF2-40B4-BE49-F238E27FC236}">
                <a16:creationId xmlns:a16="http://schemas.microsoft.com/office/drawing/2014/main" id="{7A2623B3-D8B2-2012-D103-1E6ECBC4EC82}"/>
              </a:ext>
            </a:extLst>
          </p:cNvPr>
          <p:cNvSpPr txBox="1"/>
          <p:nvPr/>
        </p:nvSpPr>
        <p:spPr>
          <a:xfrm>
            <a:off x="1197868" y="1282969"/>
            <a:ext cx="9865096" cy="2585323"/>
          </a:xfrm>
          <a:prstGeom prst="rect">
            <a:avLst/>
          </a:prstGeom>
          <a:noFill/>
          <a:ln>
            <a:solidFill>
              <a:schemeClr val="accent1">
                <a:lumMod val="20000"/>
                <a:lumOff val="80000"/>
              </a:schemeClr>
            </a:solidFill>
          </a:ln>
        </p:spPr>
        <p:txBody>
          <a:bodyPr wrap="square">
            <a:spAutoFit/>
          </a:bodyPr>
          <a:lstStyle/>
          <a:p>
            <a:pPr indent="304800" algn="just"/>
            <a:r>
              <a:rPr lang="zh-CN" altLang="zh-CN" sz="1800" kern="100" dirty="0">
                <a:effectLst/>
                <a:latin typeface="Times New Roman" panose="02020603050405020304" pitchFamily="18" charset="0"/>
                <a:ea typeface="宋体" panose="02010600030101010101" pitchFamily="2" charset="-122"/>
              </a:rPr>
              <a:t>数据定义语句</a:t>
            </a:r>
            <a:r>
              <a:rPr lang="en-US" altLang="zh-CN" sz="1800" kern="100" dirty="0">
                <a:effectLst/>
                <a:latin typeface="Times New Roman" panose="02020603050405020304" pitchFamily="18" charset="0"/>
                <a:ea typeface="宋体" panose="02010600030101010101" pitchFamily="2" charset="-122"/>
              </a:rPr>
              <a:t>DDL</a:t>
            </a:r>
            <a:r>
              <a:rPr lang="zh-CN" altLang="zh-CN" sz="1800" kern="100" dirty="0">
                <a:effectLst/>
                <a:latin typeface="Times New Roman" panose="02020603050405020304" pitchFamily="18" charset="0"/>
                <a:ea typeface="宋体" panose="02010600030101010101" pitchFamily="2" charset="-122"/>
              </a:rPr>
              <a:t>是为了实现对基本表、视图以及检索文件的定义、修改和删除等操作。</a:t>
            </a:r>
            <a:endParaRPr lang="zh-CN" altLang="zh-CN" sz="1400" kern="100" dirty="0">
              <a:effectLst/>
              <a:latin typeface="Times New Roman" panose="02020603050405020304" pitchFamily="18" charset="0"/>
              <a:ea typeface="宋体" panose="02010600030101010101" pitchFamily="2" charset="-122"/>
            </a:endParaRPr>
          </a:p>
          <a:p>
            <a:pPr indent="304800" algn="just"/>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、首先是创建数据库，我们首先创建了一个</a:t>
            </a:r>
            <a:r>
              <a:rPr lang="en-US" altLang="zh-CN" sz="1800" kern="100" dirty="0" err="1">
                <a:effectLst/>
                <a:latin typeface="Times New Roman" panose="02020603050405020304" pitchFamily="18" charset="0"/>
                <a:ea typeface="宋体" panose="02010600030101010101" pitchFamily="2" charset="-122"/>
              </a:rPr>
              <a:t>deliciousfood</a:t>
            </a:r>
            <a:r>
              <a:rPr lang="zh-CN" altLang="zh-CN" sz="1800" kern="100" dirty="0">
                <a:effectLst/>
                <a:latin typeface="Times New Roman" panose="02020603050405020304" pitchFamily="18" charset="0"/>
                <a:ea typeface="宋体" panose="02010600030101010101" pitchFamily="2" charset="-122"/>
              </a:rPr>
              <a:t>数据库，</a:t>
            </a:r>
            <a:endParaRPr lang="zh-CN" altLang="zh-CN" sz="1400" kern="100" dirty="0">
              <a:effectLst/>
              <a:latin typeface="Times New Roman" panose="02020603050405020304" pitchFamily="18" charset="0"/>
              <a:ea typeface="宋体" panose="02010600030101010101" pitchFamily="2" charset="-122"/>
            </a:endParaRPr>
          </a:p>
          <a:p>
            <a:pPr indent="304800" algn="just"/>
            <a:r>
              <a:rPr lang="zh-CN" altLang="zh-CN" sz="1800" kern="100" dirty="0">
                <a:effectLst/>
                <a:latin typeface="Times New Roman" panose="02020603050405020304" pitchFamily="18" charset="0"/>
                <a:ea typeface="宋体" panose="02010600030101010101" pitchFamily="2" charset="-122"/>
              </a:rPr>
              <a:t>语句为：</a:t>
            </a:r>
            <a:r>
              <a:rPr lang="en-US" altLang="zh-CN" sz="1800" kern="100" dirty="0">
                <a:effectLst/>
                <a:latin typeface="Times New Roman" panose="02020603050405020304" pitchFamily="18" charset="0"/>
                <a:ea typeface="宋体" panose="02010600030101010101" pitchFamily="2" charset="-122"/>
              </a:rPr>
              <a:t>create database </a:t>
            </a:r>
            <a:r>
              <a:rPr lang="en-US" altLang="zh-CN" sz="1800" kern="100" dirty="0" err="1">
                <a:effectLst/>
                <a:latin typeface="Times New Roman" panose="02020603050405020304" pitchFamily="18" charset="0"/>
                <a:ea typeface="宋体" panose="02010600030101010101" pitchFamily="2" charset="-122"/>
              </a:rPr>
              <a:t>deliciousfood</a:t>
            </a:r>
            <a:r>
              <a:rPr lang="en-US" altLang="zh-CN" sz="18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304800" algn="just"/>
            <a:r>
              <a:rPr lang="zh-CN" altLang="zh-CN" sz="1800" kern="100" dirty="0">
                <a:effectLst/>
                <a:latin typeface="Times New Roman" panose="02020603050405020304" pitchFamily="18" charset="0"/>
                <a:ea typeface="宋体" panose="02010600030101010101" pitchFamily="2" charset="-122"/>
              </a:rPr>
              <a:t>然后还有删除数据库</a:t>
            </a:r>
            <a:endParaRPr lang="zh-CN" altLang="zh-CN" sz="1400" kern="100" dirty="0">
              <a:effectLst/>
              <a:latin typeface="Times New Roman" panose="02020603050405020304" pitchFamily="18" charset="0"/>
              <a:ea typeface="宋体" panose="02010600030101010101" pitchFamily="2" charset="-122"/>
            </a:endParaRPr>
          </a:p>
          <a:p>
            <a:pPr indent="304800" algn="just"/>
            <a:r>
              <a:rPr lang="zh-CN" altLang="zh-CN" sz="1800" kern="100" dirty="0">
                <a:effectLst/>
                <a:latin typeface="Times New Roman" panose="02020603050405020304" pitchFamily="18" charset="0"/>
                <a:ea typeface="宋体" panose="02010600030101010101" pitchFamily="2" charset="-122"/>
              </a:rPr>
              <a:t>语句为：</a:t>
            </a:r>
            <a:r>
              <a:rPr lang="en-US" altLang="zh-CN" sz="1800" kern="100" dirty="0">
                <a:effectLst/>
                <a:latin typeface="Times New Roman" panose="02020603050405020304" pitchFamily="18" charset="0"/>
                <a:ea typeface="宋体" panose="02010600030101010101" pitchFamily="2" charset="-122"/>
              </a:rPr>
              <a:t>drop database </a:t>
            </a:r>
            <a:r>
              <a:rPr lang="en-US" altLang="zh-CN" sz="1800" kern="100" dirty="0" err="1">
                <a:effectLst/>
                <a:latin typeface="Times New Roman" panose="02020603050405020304" pitchFamily="18" charset="0"/>
                <a:ea typeface="宋体" panose="02010600030101010101" pitchFamily="2" charset="-122"/>
              </a:rPr>
              <a:t>deliciousfood</a:t>
            </a:r>
            <a:endParaRPr lang="zh-CN" altLang="zh-CN" sz="1400" kern="100" dirty="0">
              <a:effectLst/>
              <a:latin typeface="Times New Roman" panose="02020603050405020304" pitchFamily="18" charset="0"/>
              <a:ea typeface="宋体" panose="02010600030101010101" pitchFamily="2" charset="-122"/>
            </a:endParaRPr>
          </a:p>
          <a:p>
            <a:pPr indent="304800" algn="just"/>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第二步是定义基本表，我们的系统中定义了十四个基本表，分别为管理员信息表，公告信息表，菜谱大类信息表，收藏信息表，笔记评论信息表，食材信息表，菜谱信息表，趣味答题信息表，饮食资讯信息表，笔记信息表，文件信息表，笔记点赞信息表，菜谱小类信息表，用户信息表。定义表的</a:t>
            </a:r>
            <a:r>
              <a:rPr lang="en-US" altLang="zh-CN" sz="1800" kern="100" dirty="0" err="1">
                <a:effectLst/>
                <a:latin typeface="Times New Roman" panose="02020603050405020304" pitchFamily="18" charset="0"/>
                <a:ea typeface="宋体" panose="02010600030101010101" pitchFamily="2" charset="-122"/>
              </a:rPr>
              <a:t>DDLr</a:t>
            </a:r>
            <a:r>
              <a:rPr lang="zh-CN" altLang="zh-CN" sz="1800" kern="100" dirty="0">
                <a:effectLst/>
                <a:latin typeface="Times New Roman" panose="02020603050405020304" pitchFamily="18" charset="0"/>
                <a:ea typeface="宋体" panose="02010600030101010101" pitchFamily="2" charset="-122"/>
              </a:rPr>
              <a:t>如下：</a:t>
            </a:r>
            <a:endParaRPr lang="zh-CN" altLang="zh-CN" sz="1400" kern="100" dirty="0">
              <a:effectLst/>
              <a:latin typeface="Times New Roman" panose="02020603050405020304" pitchFamily="18" charset="0"/>
              <a:ea typeface="宋体" panose="02010600030101010101" pitchFamily="2" charset="-122"/>
            </a:endParaRPr>
          </a:p>
        </p:txBody>
      </p:sp>
      <p:pic>
        <p:nvPicPr>
          <p:cNvPr id="17410" name="图片 1">
            <a:extLst>
              <a:ext uri="{FF2B5EF4-FFF2-40B4-BE49-F238E27FC236}">
                <a16:creationId xmlns:a16="http://schemas.microsoft.com/office/drawing/2014/main" id="{E15C25A7-1EF4-F8B6-92C6-DF2910E1E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077" y="3868292"/>
            <a:ext cx="8240713" cy="2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90A2A03A-8E68-6D9F-7C4E-CC923A3DC63F}"/>
              </a:ext>
            </a:extLst>
          </p:cNvPr>
          <p:cNvSpPr txBox="1"/>
          <p:nvPr/>
        </p:nvSpPr>
        <p:spPr>
          <a:xfrm>
            <a:off x="1197867" y="3888100"/>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管理员信息表：</a:t>
            </a:r>
            <a:endParaRPr lang="zh-CN" altLang="en-US" dirty="0">
              <a:latin typeface="Arial" panose="020B0604020202020204" pitchFamily="34" charset="0"/>
              <a:ea typeface="微软雅黑" panose="020B0503020204020204"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pic>
        <p:nvPicPr>
          <p:cNvPr id="18434" name="图片 1">
            <a:extLst>
              <a:ext uri="{FF2B5EF4-FFF2-40B4-BE49-F238E27FC236}">
                <a16:creationId xmlns:a16="http://schemas.microsoft.com/office/drawing/2014/main" id="{6E44D108-5AFF-3CD8-0452-1BDD52849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52" y="1327448"/>
            <a:ext cx="8758288"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1">
            <a:extLst>
              <a:ext uri="{FF2B5EF4-FFF2-40B4-BE49-F238E27FC236}">
                <a16:creationId xmlns:a16="http://schemas.microsoft.com/office/drawing/2014/main" id="{684CFD7E-6C4C-59DE-DF3D-22F1857AD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052" y="2731310"/>
            <a:ext cx="8879510" cy="102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1">
            <a:extLst>
              <a:ext uri="{FF2B5EF4-FFF2-40B4-BE49-F238E27FC236}">
                <a16:creationId xmlns:a16="http://schemas.microsoft.com/office/drawing/2014/main" id="{952394FA-9B91-F487-ED35-DBEB59B3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052" y="4216745"/>
            <a:ext cx="8758288" cy="177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62B93E-9093-9735-D313-510EA58EF2D2}"/>
              </a:ext>
            </a:extLst>
          </p:cNvPr>
          <p:cNvSpPr txBox="1"/>
          <p:nvPr/>
        </p:nvSpPr>
        <p:spPr>
          <a:xfrm>
            <a:off x="765820" y="13055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公告信息表：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7" name="文本框 6">
            <a:extLst>
              <a:ext uri="{FF2B5EF4-FFF2-40B4-BE49-F238E27FC236}">
                <a16:creationId xmlns:a16="http://schemas.microsoft.com/office/drawing/2014/main" id="{FAC15C2A-72A7-4A50-A0E7-9839E79E7782}"/>
              </a:ext>
            </a:extLst>
          </p:cNvPr>
          <p:cNvSpPr txBox="1"/>
          <p:nvPr/>
        </p:nvSpPr>
        <p:spPr>
          <a:xfrm>
            <a:off x="621804" y="2761170"/>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菜谱大类信息表：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765819" y="4243161"/>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收藏信息表：</a:t>
            </a:r>
            <a:endParaRPr lang="zh-CN" altLang="en-US" dirty="0">
              <a:latin typeface="Arial" panose="020B0604020202020204" pitchFamily="34" charset="0"/>
              <a:ea typeface="微软雅黑" panose="020B0503020204020204"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5" name="文本框 4">
            <a:extLst>
              <a:ext uri="{FF2B5EF4-FFF2-40B4-BE49-F238E27FC236}">
                <a16:creationId xmlns:a16="http://schemas.microsoft.com/office/drawing/2014/main" id="{B862B93E-9093-9735-D313-510EA58EF2D2}"/>
              </a:ext>
            </a:extLst>
          </p:cNvPr>
          <p:cNvSpPr txBox="1"/>
          <p:nvPr/>
        </p:nvSpPr>
        <p:spPr>
          <a:xfrm>
            <a:off x="621804" y="1320451"/>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笔记评论信息表：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621803" y="3193407"/>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食材信息表：</a:t>
            </a:r>
            <a:endParaRPr lang="zh-CN" altLang="en-US" dirty="0">
              <a:latin typeface="Arial" panose="020B0604020202020204" pitchFamily="34" charset="0"/>
              <a:ea typeface="微软雅黑" panose="020B0503020204020204" charset="-122"/>
            </a:endParaRPr>
          </a:p>
          <a:p>
            <a:endParaRPr lang="zh-CN" altLang="en-US" dirty="0"/>
          </a:p>
        </p:txBody>
      </p:sp>
      <p:pic>
        <p:nvPicPr>
          <p:cNvPr id="19458" name="图片 1">
            <a:extLst>
              <a:ext uri="{FF2B5EF4-FFF2-40B4-BE49-F238E27FC236}">
                <a16:creationId xmlns:a16="http://schemas.microsoft.com/office/drawing/2014/main" id="{4687E1E4-A1E7-F9F5-EAFD-756B979F5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1316683"/>
            <a:ext cx="8640961" cy="151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1">
            <a:extLst>
              <a:ext uri="{FF2B5EF4-FFF2-40B4-BE49-F238E27FC236}">
                <a16:creationId xmlns:a16="http://schemas.microsoft.com/office/drawing/2014/main" id="{9694280C-C40E-817A-9FB6-ECD0843B1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044" y="3183344"/>
            <a:ext cx="8647383" cy="218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5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5" name="文本框 4">
            <a:extLst>
              <a:ext uri="{FF2B5EF4-FFF2-40B4-BE49-F238E27FC236}">
                <a16:creationId xmlns:a16="http://schemas.microsoft.com/office/drawing/2014/main" id="{B862B93E-9093-9735-D313-510EA58EF2D2}"/>
              </a:ext>
            </a:extLst>
          </p:cNvPr>
          <p:cNvSpPr txBox="1"/>
          <p:nvPr/>
        </p:nvSpPr>
        <p:spPr>
          <a:xfrm>
            <a:off x="621804" y="1320451"/>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621804" y="4081910"/>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趣味答题信息表：</a:t>
            </a:r>
            <a:endParaRPr lang="zh-CN" altLang="en-US" dirty="0">
              <a:latin typeface="Arial" panose="020B0604020202020204" pitchFamily="34" charset="0"/>
              <a:ea typeface="微软雅黑" panose="020B0503020204020204" charset="-122"/>
            </a:endParaRPr>
          </a:p>
          <a:p>
            <a:endParaRPr lang="zh-CN" altLang="en-US" dirty="0"/>
          </a:p>
        </p:txBody>
      </p:sp>
      <p:pic>
        <p:nvPicPr>
          <p:cNvPr id="20482" name="图片 1">
            <a:extLst>
              <a:ext uri="{FF2B5EF4-FFF2-40B4-BE49-F238E27FC236}">
                <a16:creationId xmlns:a16="http://schemas.microsoft.com/office/drawing/2014/main" id="{9964EF03-E180-3D6E-06E4-1C121D84F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067" y="1320451"/>
            <a:ext cx="8568953" cy="248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
            <a:extLst>
              <a:ext uri="{FF2B5EF4-FFF2-40B4-BE49-F238E27FC236}">
                <a16:creationId xmlns:a16="http://schemas.microsoft.com/office/drawing/2014/main" id="{D5B46697-DCE1-9B4D-DCBE-3CA280E04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067" y="4081910"/>
            <a:ext cx="8465697" cy="165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5" name="文本框 4">
            <a:extLst>
              <a:ext uri="{FF2B5EF4-FFF2-40B4-BE49-F238E27FC236}">
                <a16:creationId xmlns:a16="http://schemas.microsoft.com/office/drawing/2014/main" id="{B862B93E-9093-9735-D313-510EA58EF2D2}"/>
              </a:ext>
            </a:extLst>
          </p:cNvPr>
          <p:cNvSpPr txBox="1"/>
          <p:nvPr/>
        </p:nvSpPr>
        <p:spPr>
          <a:xfrm>
            <a:off x="621804" y="1320451"/>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饮食资讯信息表：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621804" y="3105834"/>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笔记信息表：</a:t>
            </a:r>
            <a:endParaRPr lang="zh-CN" altLang="en-US" dirty="0">
              <a:latin typeface="Arial" panose="020B0604020202020204" pitchFamily="34" charset="0"/>
              <a:ea typeface="微软雅黑" panose="020B0503020204020204" charset="-122"/>
            </a:endParaRPr>
          </a:p>
          <a:p>
            <a:endParaRPr lang="zh-CN" altLang="en-US" dirty="0"/>
          </a:p>
        </p:txBody>
      </p:sp>
      <p:pic>
        <p:nvPicPr>
          <p:cNvPr id="21506" name="图片 1">
            <a:extLst>
              <a:ext uri="{FF2B5EF4-FFF2-40B4-BE49-F238E27FC236}">
                <a16:creationId xmlns:a16="http://schemas.microsoft.com/office/drawing/2014/main" id="{98A7B721-92E1-1F61-B4ED-AB5559BA9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60" y="1331539"/>
            <a:ext cx="8640961" cy="151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图片 1">
            <a:extLst>
              <a:ext uri="{FF2B5EF4-FFF2-40B4-BE49-F238E27FC236}">
                <a16:creationId xmlns:a16="http://schemas.microsoft.com/office/drawing/2014/main" id="{352FAB04-F469-5438-381F-B6911F0B9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60" y="3163650"/>
            <a:ext cx="8785191" cy="20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24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5" name="文本框 4">
            <a:extLst>
              <a:ext uri="{FF2B5EF4-FFF2-40B4-BE49-F238E27FC236}">
                <a16:creationId xmlns:a16="http://schemas.microsoft.com/office/drawing/2014/main" id="{B862B93E-9093-9735-D313-510EA58EF2D2}"/>
              </a:ext>
            </a:extLst>
          </p:cNvPr>
          <p:cNvSpPr txBox="1"/>
          <p:nvPr/>
        </p:nvSpPr>
        <p:spPr>
          <a:xfrm>
            <a:off x="621804" y="1380898"/>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文件信息表：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597541" y="3281388"/>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笔记点赞信息表：</a:t>
            </a:r>
            <a:endParaRPr lang="zh-CN" altLang="en-US" dirty="0">
              <a:latin typeface="Arial" panose="020B0604020202020204" pitchFamily="34" charset="0"/>
              <a:ea typeface="微软雅黑" panose="020B0503020204020204" charset="-122"/>
            </a:endParaRPr>
          </a:p>
          <a:p>
            <a:endParaRPr lang="zh-CN" altLang="en-US" dirty="0"/>
          </a:p>
        </p:txBody>
      </p:sp>
      <p:pic>
        <p:nvPicPr>
          <p:cNvPr id="22530" name="图片 1">
            <a:extLst>
              <a:ext uri="{FF2B5EF4-FFF2-40B4-BE49-F238E27FC236}">
                <a16:creationId xmlns:a16="http://schemas.microsoft.com/office/drawing/2014/main" id="{4197EE81-7D0F-C072-B3DB-40CC90A25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52" y="1418595"/>
            <a:ext cx="8410233" cy="150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1">
            <a:extLst>
              <a:ext uri="{FF2B5EF4-FFF2-40B4-BE49-F238E27FC236}">
                <a16:creationId xmlns:a16="http://schemas.microsoft.com/office/drawing/2014/main" id="{A9573537-49A8-88A9-F4DD-A2AEF3519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052" y="3281388"/>
            <a:ext cx="8731955" cy="215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8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1197868" y="238795"/>
            <a:ext cx="9143538" cy="1066800"/>
          </a:xfrm>
        </p:spPr>
        <p:txBody>
          <a:bodyPr rtlCol="0"/>
          <a:lstStyle/>
          <a:p>
            <a:pPr rtl="0"/>
            <a:r>
              <a:rPr lang="en-US" altLang="zh-CN" dirty="0">
                <a:latin typeface="微软雅黑" panose="020B0503020204020204" charset="-122"/>
                <a:ea typeface="微软雅黑" panose="020B0503020204020204" charset="-122"/>
                <a:cs typeface="微软雅黑" panose="020B0503020204020204" charset="-122"/>
                <a:sym typeface="+mn-ea"/>
              </a:rPr>
              <a:t>4.1</a:t>
            </a:r>
            <a:r>
              <a:rPr lang="zh-CN" altLang="en-US" dirty="0">
                <a:latin typeface="微软雅黑" panose="020B0503020204020204" charset="-122"/>
                <a:ea typeface="微软雅黑" panose="020B0503020204020204" charset="-122"/>
                <a:cs typeface="微软雅黑" panose="020B0503020204020204" charset="-122"/>
                <a:sym typeface="+mn-ea"/>
              </a:rPr>
              <a:t>数据定义</a:t>
            </a:r>
            <a:endParaRPr lang="zh-CN" altLang="en-US" dirty="0"/>
          </a:p>
        </p:txBody>
      </p:sp>
      <p:sp>
        <p:nvSpPr>
          <p:cNvPr id="5" name="文本框 4">
            <a:extLst>
              <a:ext uri="{FF2B5EF4-FFF2-40B4-BE49-F238E27FC236}">
                <a16:creationId xmlns:a16="http://schemas.microsoft.com/office/drawing/2014/main" id="{B862B93E-9093-9735-D313-510EA58EF2D2}"/>
              </a:ext>
            </a:extLst>
          </p:cNvPr>
          <p:cNvSpPr txBox="1"/>
          <p:nvPr/>
        </p:nvSpPr>
        <p:spPr>
          <a:xfrm>
            <a:off x="621804" y="1380898"/>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菜谱小类信息表：</a:t>
            </a:r>
            <a:endParaRPr lang="zh-CN" altLang="en-US" dirty="0">
              <a:latin typeface="Arial" panose="020B0604020202020204" pitchFamily="34" charset="0"/>
              <a:ea typeface="微软雅黑" panose="020B0503020204020204" charset="-122"/>
            </a:endParaRPr>
          </a:p>
          <a:p>
            <a:endParaRPr lang="zh-CN" altLang="en-US" dirty="0"/>
          </a:p>
        </p:txBody>
      </p:sp>
      <p:sp>
        <p:nvSpPr>
          <p:cNvPr id="8" name="文本框 7">
            <a:extLst>
              <a:ext uri="{FF2B5EF4-FFF2-40B4-BE49-F238E27FC236}">
                <a16:creationId xmlns:a16="http://schemas.microsoft.com/office/drawing/2014/main" id="{55AD1E9A-C075-6962-F276-08105AD05BCA}"/>
              </a:ext>
            </a:extLst>
          </p:cNvPr>
          <p:cNvSpPr txBox="1"/>
          <p:nvPr/>
        </p:nvSpPr>
        <p:spPr>
          <a:xfrm>
            <a:off x="597541" y="3281388"/>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用户信息表：</a:t>
            </a:r>
            <a:endParaRPr lang="zh-CN" altLang="en-US" dirty="0">
              <a:latin typeface="Arial" panose="020B0604020202020204" pitchFamily="34" charset="0"/>
              <a:ea typeface="微软雅黑" panose="020B0503020204020204" charset="-122"/>
            </a:endParaRPr>
          </a:p>
          <a:p>
            <a:endParaRPr lang="zh-CN" altLang="en-US" dirty="0"/>
          </a:p>
        </p:txBody>
      </p:sp>
      <p:pic>
        <p:nvPicPr>
          <p:cNvPr id="23554" name="图片 1">
            <a:extLst>
              <a:ext uri="{FF2B5EF4-FFF2-40B4-BE49-F238E27FC236}">
                <a16:creationId xmlns:a16="http://schemas.microsoft.com/office/drawing/2014/main" id="{C76605AC-C3E8-EB8E-717B-3E39D2A8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52" y="1380898"/>
            <a:ext cx="8700822" cy="176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1">
            <a:extLst>
              <a:ext uri="{FF2B5EF4-FFF2-40B4-BE49-F238E27FC236}">
                <a16:creationId xmlns:a16="http://schemas.microsoft.com/office/drawing/2014/main" id="{9669DFE7-74ED-6235-182F-03323D6FE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052" y="3334965"/>
            <a:ext cx="8352928" cy="290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8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rtlCol="0"/>
          <a:lstStyle/>
          <a:p>
            <a:pPr rtl="0"/>
            <a:r>
              <a:rPr lang="en-US" altLang="zh-CN" dirty="0"/>
              <a:t>1.</a:t>
            </a:r>
            <a:r>
              <a:rPr lang="zh-CN" altLang="en-US" dirty="0"/>
              <a:t>引言</a:t>
            </a:r>
            <a:endParaRPr lang="zh-CN" altLang="en-US" dirty="0">
              <a:latin typeface="Microsoft YaHei UI" panose="020B0503020204020204" pitchFamily="34" charset="-122"/>
              <a:ea typeface="Microsoft YaHei UI" panose="020B0503020204020204" pitchFamily="34" charset="-122"/>
            </a:endParaRPr>
          </a:p>
        </p:txBody>
      </p:sp>
      <p:sp>
        <p:nvSpPr>
          <p:cNvPr id="2" name="内容占位符 1"/>
          <p:cNvSpPr>
            <a:spLocks noGrp="1"/>
          </p:cNvSpPr>
          <p:nvPr>
            <p:ph idx="1"/>
          </p:nvPr>
        </p:nvSpPr>
        <p:spPr>
          <a:xfrm>
            <a:off x="1522730" y="1905000"/>
            <a:ext cx="9143365" cy="3907790"/>
          </a:xfrm>
        </p:spPr>
        <p:txBody>
          <a:bodyPr rtlCol="0">
            <a:normAutofit/>
          </a:bodyPr>
          <a:lstStyle/>
          <a:p>
            <a:pPr marL="0" indent="0" rtl="0">
              <a:lnSpc>
                <a:spcPct val="150000"/>
              </a:lnSpc>
              <a:buNone/>
            </a:pPr>
            <a:r>
              <a:rPr lang="en-US" altLang="zh-CN" sz="2800" dirty="0">
                <a:latin typeface="黑体" panose="02010609060101010101" charset="-122"/>
                <a:ea typeface="黑体" panose="02010609060101010101" charset="-122"/>
                <a:cs typeface="黑体" panose="02010609060101010101" charset="-122"/>
              </a:rPr>
              <a:t>1.1 </a:t>
            </a:r>
            <a:r>
              <a:rPr lang="zh-CN" altLang="en-US" sz="2800" dirty="0">
                <a:latin typeface="黑体" panose="02010609060101010101" charset="-122"/>
                <a:ea typeface="黑体" panose="02010609060101010101" charset="-122"/>
                <a:cs typeface="黑体" panose="02010609060101010101" charset="-122"/>
              </a:rPr>
              <a:t>美食分享平台简介</a:t>
            </a:r>
          </a:p>
          <a:p>
            <a:pPr marL="0" indent="0" rtl="0">
              <a:lnSpc>
                <a:spcPct val="150000"/>
              </a:lnSpc>
              <a:buNone/>
            </a:pPr>
            <a:r>
              <a:rPr lang="en-US" altLang="zh-CN" sz="2800" dirty="0">
                <a:latin typeface="黑体" panose="02010609060101010101" charset="-122"/>
                <a:ea typeface="黑体" panose="02010609060101010101" charset="-122"/>
                <a:cs typeface="黑体" panose="02010609060101010101" charset="-122"/>
              </a:rPr>
              <a:t>1.2 </a:t>
            </a:r>
            <a:r>
              <a:rPr lang="zh-CN" altLang="en-US" sz="2800" dirty="0">
                <a:latin typeface="黑体" panose="02010609060101010101" charset="-122"/>
                <a:ea typeface="黑体" panose="02010609060101010101" charset="-122"/>
                <a:cs typeface="黑体" panose="02010609060101010101" charset="-122"/>
              </a:rPr>
              <a:t>逻辑结构设计原则</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4.1</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数据定义</a:t>
            </a:r>
          </a:p>
        </p:txBody>
      </p:sp>
      <p:sp>
        <p:nvSpPr>
          <p:cNvPr id="100" name="文本框 99"/>
          <p:cNvSpPr txBox="1"/>
          <p:nvPr/>
        </p:nvSpPr>
        <p:spPr>
          <a:xfrm>
            <a:off x="1341884" y="1420494"/>
            <a:ext cx="10225136" cy="4600575"/>
          </a:xfrm>
          <a:prstGeom prst="rect">
            <a:avLst/>
          </a:prstGeom>
          <a:noFill/>
          <a:ln w="9525">
            <a:noFill/>
          </a:ln>
        </p:spPr>
        <p:txBody>
          <a:bodyPr wrap="square">
            <a:noAutofit/>
          </a:bodyPr>
          <a:lstStyle/>
          <a:p>
            <a:pPr indent="0">
              <a:lnSpc>
                <a:spcPct val="110000"/>
              </a:lnSpc>
            </a:pPr>
            <a:r>
              <a:rPr lang="zh-CN" altLang="en-US" sz="2400" b="0" dirty="0">
                <a:latin typeface="Times New Roman" panose="02020603050405020304" charset="0"/>
                <a:ea typeface="宋体" panose="02010600030101010101" pitchFamily="2" charset="-122"/>
              </a:rPr>
              <a:t>       </a:t>
            </a:r>
            <a:r>
              <a:rPr lang="en-US" altLang="zh-CN" sz="2400" b="0" dirty="0">
                <a:latin typeface="Times New Roman" panose="02020603050405020304" charset="0"/>
                <a:ea typeface="宋体" panose="02010600030101010101" pitchFamily="2" charset="-122"/>
              </a:rPr>
              <a:t>3</a:t>
            </a:r>
            <a:r>
              <a:rPr lang="zh-CN" altLang="en-US" sz="2400" b="0" dirty="0">
                <a:latin typeface="Times New Roman" panose="02020603050405020304" charset="0"/>
                <a:ea typeface="宋体" panose="02010600030101010101" pitchFamily="2" charset="-122"/>
              </a:rPr>
              <a:t>、然后是修改基本表，比如我们可以将管理员基本表另加上浏览地址</a:t>
            </a:r>
            <a:r>
              <a:rPr lang="en-US" altLang="zh-CN" sz="2400" b="0" dirty="0" err="1">
                <a:latin typeface="Times New Roman" panose="02020603050405020304" charset="0"/>
                <a:ea typeface="宋体" panose="02010600030101010101" pitchFamily="2" charset="-122"/>
              </a:rPr>
              <a:t>ip</a:t>
            </a:r>
            <a:r>
              <a:rPr lang="zh-CN" altLang="en-US" sz="2400" b="0" dirty="0">
                <a:latin typeface="Times New Roman" panose="02020603050405020304" charset="0"/>
                <a:ea typeface="宋体" panose="02010600030101010101" pitchFamily="2" charset="-122"/>
              </a:rPr>
              <a:t>列，该列的类型为</a:t>
            </a:r>
            <a:r>
              <a:rPr lang="en-US" altLang="zh-CN" sz="2400" b="0" dirty="0">
                <a:latin typeface="Times New Roman" panose="02020603050405020304" charset="0"/>
                <a:ea typeface="宋体" panose="02010600030101010101" pitchFamily="2" charset="-122"/>
              </a:rPr>
              <a:t>char</a:t>
            </a:r>
            <a:r>
              <a:rPr lang="zh-CN" altLang="en-US" sz="2400" b="0" dirty="0">
                <a:latin typeface="Times New Roman" panose="02020603050405020304" charset="0"/>
                <a:ea typeface="宋体" panose="02010600030101010101" pitchFamily="2" charset="-122"/>
              </a:rPr>
              <a:t>且允许空值。</a:t>
            </a:r>
            <a:r>
              <a:rPr lang="en-US" altLang="zh-CN" sz="2400" b="0" dirty="0">
                <a:latin typeface="Times New Roman" panose="02020603050405020304" charset="0"/>
                <a:ea typeface="宋体" panose="02010600030101010101" pitchFamily="2" charset="-122"/>
              </a:rPr>
              <a:t>SQL</a:t>
            </a:r>
            <a:r>
              <a:rPr lang="zh-CN" altLang="en-US" sz="2400" b="0" dirty="0">
                <a:latin typeface="Times New Roman" panose="02020603050405020304" charset="0"/>
                <a:ea typeface="宋体" panose="02010600030101010101" pitchFamily="2" charset="-122"/>
              </a:rPr>
              <a:t>语言为：</a:t>
            </a:r>
          </a:p>
          <a:p>
            <a:pPr indent="0">
              <a:lnSpc>
                <a:spcPct val="110000"/>
              </a:lnSpc>
            </a:pPr>
            <a:r>
              <a:rPr lang="zh-CN" altLang="en-US" sz="2400" b="0" dirty="0">
                <a:latin typeface="Times New Roman" panose="02020603050405020304" charset="0"/>
                <a:ea typeface="宋体" panose="02010600030101010101" pitchFamily="2" charset="-122"/>
              </a:rPr>
              <a:t>      </a:t>
            </a:r>
            <a:r>
              <a:rPr lang="en-US" altLang="zh-CN" sz="2400" b="0" dirty="0">
                <a:latin typeface="Times New Roman" panose="02020603050405020304" charset="0"/>
                <a:ea typeface="宋体" panose="02010600030101010101" pitchFamily="2" charset="-122"/>
              </a:rPr>
              <a:t>Alter table </a:t>
            </a:r>
            <a:r>
              <a:rPr lang="en-US" altLang="zh-CN" sz="2400" b="0" dirty="0" err="1">
                <a:latin typeface="Times New Roman" panose="02020603050405020304" charset="0"/>
                <a:ea typeface="宋体" panose="02010600030101010101" pitchFamily="2" charset="-122"/>
              </a:rPr>
              <a:t>admin_info</a:t>
            </a:r>
            <a:r>
              <a:rPr lang="en-US" altLang="zh-CN" sz="2400" b="0" dirty="0">
                <a:latin typeface="Times New Roman" panose="02020603050405020304" charset="0"/>
                <a:ea typeface="宋体" panose="02010600030101010101" pitchFamily="2" charset="-122"/>
              </a:rPr>
              <a:t> add </a:t>
            </a:r>
            <a:r>
              <a:rPr lang="en-US" altLang="zh-CN" sz="2400" b="0" dirty="0" err="1">
                <a:latin typeface="Times New Roman" panose="02020603050405020304" charset="0"/>
                <a:ea typeface="宋体" panose="02010600030101010101" pitchFamily="2" charset="-122"/>
              </a:rPr>
              <a:t>ip</a:t>
            </a:r>
            <a:r>
              <a:rPr lang="en-US" altLang="zh-CN" sz="2400" b="0" dirty="0">
                <a:latin typeface="Times New Roman" panose="02020603050405020304" charset="0"/>
                <a:ea typeface="宋体" panose="02010600030101010101" pitchFamily="2" charset="-122"/>
              </a:rPr>
              <a:t> int null</a:t>
            </a:r>
          </a:p>
          <a:p>
            <a:pPr indent="0">
              <a:lnSpc>
                <a:spcPct val="110000"/>
              </a:lnSpc>
            </a:pPr>
            <a:r>
              <a:rPr lang="en-US" altLang="zh-CN" sz="2400" b="0" dirty="0">
                <a:latin typeface="Times New Roman" panose="02020603050405020304" charset="0"/>
                <a:ea typeface="宋体" panose="02010600030101010101" pitchFamily="2" charset="-122"/>
              </a:rPr>
              <a:t>      </a:t>
            </a:r>
            <a:r>
              <a:rPr lang="zh-CN" altLang="en-US" sz="2400" b="0" dirty="0">
                <a:latin typeface="Times New Roman" panose="02020603050405020304" charset="0"/>
                <a:ea typeface="宋体" panose="02010600030101010101" pitchFamily="2" charset="-122"/>
              </a:rPr>
              <a:t>然后我们可以删除这个列：</a:t>
            </a:r>
            <a:r>
              <a:rPr lang="en-US" altLang="zh-CN" sz="2400" b="0" dirty="0">
                <a:latin typeface="Times New Roman" panose="02020603050405020304" charset="0"/>
                <a:ea typeface="宋体" panose="02010600030101010101" pitchFamily="2" charset="-122"/>
              </a:rPr>
              <a:t>alter table </a:t>
            </a:r>
            <a:r>
              <a:rPr lang="en-US" altLang="zh-CN" sz="2400" b="0" dirty="0" err="1">
                <a:latin typeface="Times New Roman" panose="02020603050405020304" charset="0"/>
                <a:ea typeface="宋体" panose="02010600030101010101" pitchFamily="2" charset="-122"/>
              </a:rPr>
              <a:t>admin_info</a:t>
            </a:r>
            <a:r>
              <a:rPr lang="en-US" altLang="zh-CN" sz="2400" b="0" dirty="0">
                <a:latin typeface="Times New Roman" panose="02020603050405020304" charset="0"/>
                <a:ea typeface="宋体" panose="02010600030101010101" pitchFamily="2" charset="-122"/>
              </a:rPr>
              <a:t> drop column </a:t>
            </a:r>
            <a:r>
              <a:rPr lang="en-US" altLang="zh-CN" sz="2400" b="0" dirty="0" err="1">
                <a:latin typeface="Times New Roman" panose="02020603050405020304" charset="0"/>
                <a:ea typeface="宋体" panose="02010600030101010101" pitchFamily="2" charset="-122"/>
              </a:rPr>
              <a:t>ip</a:t>
            </a:r>
            <a:endParaRPr lang="en-US" altLang="zh-CN" sz="2400" b="0" dirty="0">
              <a:latin typeface="Times New Roman" panose="02020603050405020304" charset="0"/>
              <a:ea typeface="宋体" panose="02010600030101010101" pitchFamily="2" charset="-122"/>
            </a:endParaRPr>
          </a:p>
          <a:p>
            <a:pPr indent="0">
              <a:lnSpc>
                <a:spcPct val="110000"/>
              </a:lnSpc>
            </a:pPr>
            <a:r>
              <a:rPr lang="en-US" altLang="zh-CN" sz="2400" b="0" dirty="0">
                <a:latin typeface="Times New Roman" panose="02020603050405020304" charset="0"/>
                <a:ea typeface="宋体" panose="02010600030101010101" pitchFamily="2" charset="-122"/>
              </a:rPr>
              <a:t>      4</a:t>
            </a:r>
            <a:r>
              <a:rPr lang="zh-CN" altLang="en-US" sz="2400" b="0" dirty="0">
                <a:latin typeface="Times New Roman" panose="02020603050405020304" charset="0"/>
                <a:ea typeface="宋体" panose="02010600030101010101" pitchFamily="2" charset="-122"/>
              </a:rPr>
              <a:t>、还包括基本表的删除操作，如删除管理员表：</a:t>
            </a:r>
            <a:r>
              <a:rPr lang="en-US" altLang="zh-CN" sz="2400" b="0" dirty="0">
                <a:latin typeface="Times New Roman" panose="02020603050405020304" charset="0"/>
                <a:ea typeface="宋体" panose="02010600030101010101" pitchFamily="2" charset="-122"/>
              </a:rPr>
              <a:t>drop table </a:t>
            </a:r>
            <a:r>
              <a:rPr lang="en-US" altLang="zh-CN" sz="2400" b="0" dirty="0" err="1">
                <a:latin typeface="Times New Roman" panose="02020603050405020304" charset="0"/>
                <a:ea typeface="宋体" panose="02010600030101010101" pitchFamily="2" charset="-122"/>
              </a:rPr>
              <a:t>admin_info</a:t>
            </a:r>
            <a:endParaRPr lang="en-US" altLang="zh-CN" sz="2400" b="0" dirty="0">
              <a:latin typeface="Times New Roman" panose="02020603050405020304" charset="0"/>
              <a:ea typeface="宋体" panose="02010600030101010101" pitchFamily="2" charset="-122"/>
            </a:endParaRPr>
          </a:p>
          <a:p>
            <a:pPr indent="0">
              <a:lnSpc>
                <a:spcPct val="110000"/>
              </a:lnSpc>
            </a:pPr>
            <a:r>
              <a:rPr lang="en-US" altLang="zh-CN" sz="2400" b="0" dirty="0">
                <a:latin typeface="Times New Roman" panose="02020603050405020304" charset="0"/>
                <a:ea typeface="宋体" panose="02010600030101010101" pitchFamily="2" charset="-122"/>
              </a:rPr>
              <a:t>      5</a:t>
            </a:r>
            <a:r>
              <a:rPr lang="zh-CN" altLang="en-US" sz="2400" b="0" dirty="0">
                <a:latin typeface="Times New Roman" panose="02020603050405020304" charset="0"/>
                <a:ea typeface="宋体" panose="02010600030101010101" pitchFamily="2" charset="-122"/>
              </a:rPr>
              <a:t>、还需要创建索引，可为基本表设置主键</a:t>
            </a:r>
            <a:endParaRPr lang="en-US" altLang="zh-CN" sz="2400" b="0" dirty="0">
              <a:latin typeface="Times New Roman" panose="02020603050405020304" charset="0"/>
              <a:ea typeface="宋体" panose="02010600030101010101" pitchFamily="2" charset="-122"/>
            </a:endParaRPr>
          </a:p>
          <a:p>
            <a:pPr indent="457200">
              <a:lnSpc>
                <a:spcPct val="110000"/>
              </a:lnSpc>
            </a:pPr>
            <a:r>
              <a:rPr lang="en-US" altLang="zh-CN" sz="2400" b="0" dirty="0">
                <a:latin typeface="Times New Roman" panose="02020603050405020304" charset="0"/>
                <a:ea typeface="宋体" panose="02010600030101010101" pitchFamily="2" charset="-122"/>
              </a:rPr>
              <a:t>6</a:t>
            </a:r>
            <a:r>
              <a:rPr lang="zh-CN" altLang="en-US" sz="2400" b="0" dirty="0">
                <a:latin typeface="Times New Roman" panose="02020603050405020304" charset="0"/>
                <a:ea typeface="宋体" panose="02010600030101010101" pitchFamily="2" charset="-122"/>
              </a:rPr>
              <a:t>、我们还创建出了十四个视图，分别为管理员信息表，公告信息表，菜谱大类信息表，收藏信息表，笔记评论信息表，食材信息表，菜谱信息表，趣味答题信息表，饮食资讯信息表，笔记信息表，文件信息表，笔记点赞信息表，菜谱小类信息表，用户信息表，十四个视图的</a:t>
            </a:r>
            <a:r>
              <a:rPr lang="en-US" altLang="zh-CN" sz="2400" b="0" dirty="0" err="1">
                <a:latin typeface="Times New Roman" panose="02020603050405020304" charset="0"/>
                <a:ea typeface="宋体" panose="02010600030101010101" pitchFamily="2" charset="-122"/>
              </a:rPr>
              <a:t>ddl</a:t>
            </a:r>
            <a:r>
              <a:rPr lang="zh-CN" altLang="en-US" sz="2400" b="0" dirty="0">
                <a:latin typeface="Times New Roman" panose="02020603050405020304" charset="0"/>
                <a:ea typeface="宋体" panose="02010600030101010101" pitchFamily="2" charset="-122"/>
              </a:rPr>
              <a:t>如下：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4.1</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数据定义</a:t>
            </a:r>
          </a:p>
        </p:txBody>
      </p:sp>
      <p:pic>
        <p:nvPicPr>
          <p:cNvPr id="24578" name="图片 1">
            <a:extLst>
              <a:ext uri="{FF2B5EF4-FFF2-40B4-BE49-F238E27FC236}">
                <a16:creationId xmlns:a16="http://schemas.microsoft.com/office/drawing/2014/main" id="{4AB6F168-47ED-6E10-FDE2-A08233C28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868" y="2114458"/>
            <a:ext cx="52736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6172541-3A12-CB70-CF91-8D44FA8F1B9C}"/>
              </a:ext>
            </a:extLst>
          </p:cNvPr>
          <p:cNvSpPr txBox="1"/>
          <p:nvPr/>
        </p:nvSpPr>
        <p:spPr>
          <a:xfrm>
            <a:off x="621804" y="1628800"/>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建立视图：</a:t>
            </a:r>
            <a:endParaRPr lang="zh-CN" altLang="en-US" dirty="0">
              <a:latin typeface="Arial" panose="020B0604020202020204" pitchFamily="34" charset="0"/>
              <a:ea typeface="微软雅黑" panose="020B0503020204020204" charset="-122"/>
            </a:endParaRPr>
          </a:p>
          <a:p>
            <a:endParaRPr lang="zh-CN" altLang="en-US" dirty="0"/>
          </a:p>
        </p:txBody>
      </p:sp>
      <p:pic>
        <p:nvPicPr>
          <p:cNvPr id="24579" name="图片 1">
            <a:extLst>
              <a:ext uri="{FF2B5EF4-FFF2-40B4-BE49-F238E27FC236}">
                <a16:creationId xmlns:a16="http://schemas.microsoft.com/office/drawing/2014/main" id="{3F66DC33-2051-437D-6D7E-604258C8A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3806" y="2114458"/>
            <a:ext cx="2785022" cy="392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33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数据库查询</a:t>
            </a:r>
            <a:endParaRPr lang="zh-CN" altLang="en-US" dirty="0">
              <a:latin typeface="Arial" panose="020B0604020202020204" pitchFamily="34" charset="0"/>
              <a:ea typeface="微软雅黑" panose="020B0503020204020204" charset="-122"/>
            </a:endParaRPr>
          </a:p>
          <a:p>
            <a:endParaRPr lang="zh-CN" altLang="en-US" dirty="0"/>
          </a:p>
        </p:txBody>
      </p:sp>
      <p:pic>
        <p:nvPicPr>
          <p:cNvPr id="25602" name="图片 1">
            <a:extLst>
              <a:ext uri="{FF2B5EF4-FFF2-40B4-BE49-F238E27FC236}">
                <a16:creationId xmlns:a16="http://schemas.microsoft.com/office/drawing/2014/main" id="{2010F098-CE96-E7E4-AA50-311ECAECD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844824"/>
            <a:ext cx="9865097" cy="216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1">
            <a:extLst>
              <a:ext uri="{FF2B5EF4-FFF2-40B4-BE49-F238E27FC236}">
                <a16:creationId xmlns:a16="http://schemas.microsoft.com/office/drawing/2014/main" id="{4BBE1DA2-87F4-0C0B-4987-C28C73D6A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2" y="4076093"/>
            <a:ext cx="9865097" cy="16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07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数据库查询</a:t>
            </a:r>
            <a:endParaRPr lang="zh-CN" altLang="en-US" dirty="0">
              <a:latin typeface="Arial" panose="020B0604020202020204" pitchFamily="34" charset="0"/>
              <a:ea typeface="微软雅黑" panose="020B0503020204020204" charset="-122"/>
            </a:endParaRPr>
          </a:p>
          <a:p>
            <a:endParaRPr lang="zh-CN" altLang="en-US" dirty="0"/>
          </a:p>
        </p:txBody>
      </p:sp>
      <p:pic>
        <p:nvPicPr>
          <p:cNvPr id="26626" name="图片 1">
            <a:extLst>
              <a:ext uri="{FF2B5EF4-FFF2-40B4-BE49-F238E27FC236}">
                <a16:creationId xmlns:a16="http://schemas.microsoft.com/office/drawing/2014/main" id="{9864F0CD-451D-0AAD-E1DC-7E2B49C06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4065" y="1844824"/>
            <a:ext cx="7062759" cy="2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1">
            <a:extLst>
              <a:ext uri="{FF2B5EF4-FFF2-40B4-BE49-F238E27FC236}">
                <a16:creationId xmlns:a16="http://schemas.microsoft.com/office/drawing/2014/main" id="{DD6744AA-D6F5-169F-A84E-A271BEBAB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654" y="4423269"/>
            <a:ext cx="7782839" cy="15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533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数据库查询</a:t>
            </a:r>
            <a:endParaRPr lang="zh-CN" altLang="en-US" dirty="0">
              <a:latin typeface="Arial" panose="020B0604020202020204" pitchFamily="34" charset="0"/>
              <a:ea typeface="微软雅黑" panose="020B0503020204020204" charset="-122"/>
            </a:endParaRPr>
          </a:p>
          <a:p>
            <a:endParaRPr lang="zh-CN" altLang="en-US" dirty="0"/>
          </a:p>
        </p:txBody>
      </p:sp>
      <p:pic>
        <p:nvPicPr>
          <p:cNvPr id="25602" name="图片 1">
            <a:extLst>
              <a:ext uri="{FF2B5EF4-FFF2-40B4-BE49-F238E27FC236}">
                <a16:creationId xmlns:a16="http://schemas.microsoft.com/office/drawing/2014/main" id="{2010F098-CE96-E7E4-AA50-311ECAECD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844824"/>
            <a:ext cx="9865097" cy="216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1">
            <a:extLst>
              <a:ext uri="{FF2B5EF4-FFF2-40B4-BE49-F238E27FC236}">
                <a16:creationId xmlns:a16="http://schemas.microsoft.com/office/drawing/2014/main" id="{4BBE1DA2-87F4-0C0B-4987-C28C73D6A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2" y="4076093"/>
            <a:ext cx="9865097" cy="16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424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2.</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数据库修改</a:t>
            </a:r>
            <a:endParaRPr lang="zh-CN" altLang="en-US" dirty="0">
              <a:latin typeface="Arial" panose="020B0604020202020204" pitchFamily="34" charset="0"/>
              <a:ea typeface="微软雅黑" panose="020B0503020204020204" charset="-122"/>
            </a:endParaRPr>
          </a:p>
          <a:p>
            <a:endParaRPr lang="zh-CN" altLang="en-US" dirty="0"/>
          </a:p>
        </p:txBody>
      </p:sp>
      <p:sp>
        <p:nvSpPr>
          <p:cNvPr id="4" name="Rectangle 2">
            <a:extLst>
              <a:ext uri="{FF2B5EF4-FFF2-40B4-BE49-F238E27FC236}">
                <a16:creationId xmlns:a16="http://schemas.microsoft.com/office/drawing/2014/main" id="{BD92F8B0-AFD4-8C29-DCBB-F59C96D61D82}"/>
              </a:ext>
            </a:extLst>
          </p:cNvPr>
          <p:cNvSpPr>
            <a:spLocks noChangeArrowheads="1"/>
          </p:cNvSpPr>
          <p:nvPr/>
        </p:nvSpPr>
        <p:spPr bwMode="auto">
          <a:xfrm>
            <a:off x="768963" y="1805216"/>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更新前：</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7649" name="图片 1">
            <a:extLst>
              <a:ext uri="{FF2B5EF4-FFF2-40B4-BE49-F238E27FC236}">
                <a16:creationId xmlns:a16="http://schemas.microsoft.com/office/drawing/2014/main" id="{EFCE0411-EE21-C637-EF03-3EB9B2DE1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07" y="2204864"/>
            <a:ext cx="5273675" cy="187483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图片 1">
            <a:extLst>
              <a:ext uri="{FF2B5EF4-FFF2-40B4-BE49-F238E27FC236}">
                <a16:creationId xmlns:a16="http://schemas.microsoft.com/office/drawing/2014/main" id="{B232478F-899A-861E-C15A-6A51686A7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07" y="4653136"/>
            <a:ext cx="5265737"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72EAD34-F2E5-CAA1-ED4D-A7BCC9B1DE1F}"/>
              </a:ext>
            </a:extLst>
          </p:cNvPr>
          <p:cNvSpPr>
            <a:spLocks noChangeArrowheads="1"/>
          </p:cNvSpPr>
          <p:nvPr/>
        </p:nvSpPr>
        <p:spPr bwMode="auto">
          <a:xfrm>
            <a:off x="768963" y="4340851"/>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985E005-B429-2D6A-F952-4425CFE96B0E}"/>
              </a:ext>
            </a:extLst>
          </p:cNvPr>
          <p:cNvSpPr>
            <a:spLocks noChangeArrowheads="1"/>
          </p:cNvSpPr>
          <p:nvPr/>
        </p:nvSpPr>
        <p:spPr bwMode="auto">
          <a:xfrm>
            <a:off x="6414962" y="2185700"/>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a:t>
            </a: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后</a:t>
            </a: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7658" name="图片 1">
            <a:extLst>
              <a:ext uri="{FF2B5EF4-FFF2-40B4-BE49-F238E27FC236}">
                <a16:creationId xmlns:a16="http://schemas.microsoft.com/office/drawing/2014/main" id="{AB0BBDB8-7A46-592F-8ACE-FA31369DB2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517" y="2708920"/>
            <a:ext cx="5273675"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85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3.</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数据库插入</a:t>
            </a:r>
            <a:endParaRPr lang="zh-CN" altLang="en-US" dirty="0">
              <a:latin typeface="Arial" panose="020B0604020202020204" pitchFamily="34" charset="0"/>
              <a:ea typeface="微软雅黑" panose="020B0503020204020204" charset="-122"/>
            </a:endParaRPr>
          </a:p>
          <a:p>
            <a:endParaRPr lang="zh-CN" altLang="en-US" dirty="0"/>
          </a:p>
        </p:txBody>
      </p:sp>
      <p:sp>
        <p:nvSpPr>
          <p:cNvPr id="4" name="Rectangle 2">
            <a:extLst>
              <a:ext uri="{FF2B5EF4-FFF2-40B4-BE49-F238E27FC236}">
                <a16:creationId xmlns:a16="http://schemas.microsoft.com/office/drawing/2014/main" id="{BD92F8B0-AFD4-8C29-DCBB-F59C96D61D82}"/>
              </a:ext>
            </a:extLst>
          </p:cNvPr>
          <p:cNvSpPr>
            <a:spLocks noChangeArrowheads="1"/>
          </p:cNvSpPr>
          <p:nvPr/>
        </p:nvSpPr>
        <p:spPr bwMode="auto">
          <a:xfrm>
            <a:off x="768963" y="1805216"/>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插入</a:t>
            </a: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前：</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72EAD34-F2E5-CAA1-ED4D-A7BCC9B1DE1F}"/>
              </a:ext>
            </a:extLst>
          </p:cNvPr>
          <p:cNvSpPr>
            <a:spLocks noChangeArrowheads="1"/>
          </p:cNvSpPr>
          <p:nvPr/>
        </p:nvSpPr>
        <p:spPr bwMode="auto">
          <a:xfrm>
            <a:off x="768963" y="4340851"/>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插入</a:t>
            </a: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985E005-B429-2D6A-F952-4425CFE96B0E}"/>
              </a:ext>
            </a:extLst>
          </p:cNvPr>
          <p:cNvSpPr>
            <a:spLocks noChangeArrowheads="1"/>
          </p:cNvSpPr>
          <p:nvPr/>
        </p:nvSpPr>
        <p:spPr bwMode="auto">
          <a:xfrm>
            <a:off x="6414962" y="2185700"/>
            <a:ext cx="9329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000" dirty="0">
                <a:latin typeface="Times New Roman" panose="02020603050405020304" pitchFamily="18" charset="0"/>
                <a:ea typeface="宋体" panose="02010600030101010101" pitchFamily="2" charset="-122"/>
                <a:cs typeface="Times New Roman" panose="02020603050405020304" pitchFamily="18" charset="0"/>
              </a:rPr>
              <a:t>插入</a:t>
            </a: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后</a:t>
            </a: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8500EBC2-A102-21E5-28BE-7F271A4DBE38}"/>
              </a:ext>
            </a:extLst>
          </p:cNvPr>
          <p:cNvPicPr>
            <a:picLocks noChangeAspect="1"/>
          </p:cNvPicPr>
          <p:nvPr/>
        </p:nvPicPr>
        <p:blipFill>
          <a:blip r:embed="rId3"/>
          <a:stretch>
            <a:fillRect/>
          </a:stretch>
        </p:blipFill>
        <p:spPr>
          <a:xfrm>
            <a:off x="768963" y="2100080"/>
            <a:ext cx="5020074" cy="1760968"/>
          </a:xfrm>
          <a:prstGeom prst="rect">
            <a:avLst/>
          </a:prstGeom>
        </p:spPr>
      </p:pic>
      <p:pic>
        <p:nvPicPr>
          <p:cNvPr id="10" name="图片 9">
            <a:extLst>
              <a:ext uri="{FF2B5EF4-FFF2-40B4-BE49-F238E27FC236}">
                <a16:creationId xmlns:a16="http://schemas.microsoft.com/office/drawing/2014/main" id="{D1922C66-9814-B6F5-D4F2-CA1540BB6F70}"/>
              </a:ext>
            </a:extLst>
          </p:cNvPr>
          <p:cNvPicPr>
            <a:picLocks noChangeAspect="1"/>
          </p:cNvPicPr>
          <p:nvPr/>
        </p:nvPicPr>
        <p:blipFill>
          <a:blip r:embed="rId4"/>
          <a:stretch>
            <a:fillRect/>
          </a:stretch>
        </p:blipFill>
        <p:spPr>
          <a:xfrm>
            <a:off x="768963" y="4764172"/>
            <a:ext cx="5325449" cy="752089"/>
          </a:xfrm>
          <a:prstGeom prst="rect">
            <a:avLst/>
          </a:prstGeom>
        </p:spPr>
      </p:pic>
      <p:pic>
        <p:nvPicPr>
          <p:cNvPr id="12" name="图片 11">
            <a:extLst>
              <a:ext uri="{FF2B5EF4-FFF2-40B4-BE49-F238E27FC236}">
                <a16:creationId xmlns:a16="http://schemas.microsoft.com/office/drawing/2014/main" id="{A3942842-9095-E0E3-1E43-11C392310A05}"/>
              </a:ext>
            </a:extLst>
          </p:cNvPr>
          <p:cNvPicPr>
            <a:picLocks noChangeAspect="1"/>
          </p:cNvPicPr>
          <p:nvPr/>
        </p:nvPicPr>
        <p:blipFill>
          <a:blip r:embed="rId5"/>
          <a:stretch>
            <a:fillRect/>
          </a:stretch>
        </p:blipFill>
        <p:spPr>
          <a:xfrm>
            <a:off x="6238428" y="2684073"/>
            <a:ext cx="5483984" cy="2832189"/>
          </a:xfrm>
          <a:prstGeom prst="rect">
            <a:avLst/>
          </a:prstGeom>
        </p:spPr>
      </p:pic>
    </p:spTree>
    <p:extLst>
      <p:ext uri="{BB962C8B-B14F-4D97-AF65-F5344CB8AC3E}">
        <p14:creationId xmlns:p14="http://schemas.microsoft.com/office/powerpoint/2010/main" val="4232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4.2</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数据库操作</a:t>
            </a:r>
          </a:p>
        </p:txBody>
      </p:sp>
      <p:sp>
        <p:nvSpPr>
          <p:cNvPr id="3" name="文本框 2">
            <a:extLst>
              <a:ext uri="{FF2B5EF4-FFF2-40B4-BE49-F238E27FC236}">
                <a16:creationId xmlns:a16="http://schemas.microsoft.com/office/drawing/2014/main" id="{26172541-3A12-CB70-CF91-8D44FA8F1B9C}"/>
              </a:ext>
            </a:extLst>
          </p:cNvPr>
          <p:cNvSpPr txBox="1"/>
          <p:nvPr/>
        </p:nvSpPr>
        <p:spPr>
          <a:xfrm>
            <a:off x="909836" y="1420495"/>
            <a:ext cx="2487209" cy="646331"/>
          </a:xfrm>
          <a:prstGeom prst="rect">
            <a:avLst/>
          </a:prstGeom>
          <a:noFill/>
          <a:ln>
            <a:noFill/>
          </a:ln>
        </p:spPr>
        <p:txBody>
          <a:bodyPr wrap="square" rtlCol="0" anchor="ctr" anchorCtr="1">
            <a:spAutoFit/>
          </a:bodyPr>
          <a:lstStyle/>
          <a:p>
            <a:r>
              <a:rPr lang="en-US" altLang="zh-CN"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4.</a:t>
            </a:r>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数据库函数计算</a:t>
            </a:r>
            <a:endParaRPr lang="zh-CN" altLang="en-US" dirty="0">
              <a:latin typeface="Arial" panose="020B0604020202020204" pitchFamily="34" charset="0"/>
              <a:ea typeface="微软雅黑" panose="020B0503020204020204" charset="-122"/>
            </a:endParaRPr>
          </a:p>
          <a:p>
            <a:endParaRPr lang="zh-CN" altLang="en-US" dirty="0"/>
          </a:p>
        </p:txBody>
      </p:sp>
      <p:pic>
        <p:nvPicPr>
          <p:cNvPr id="7" name="图片 6">
            <a:extLst>
              <a:ext uri="{FF2B5EF4-FFF2-40B4-BE49-F238E27FC236}">
                <a16:creationId xmlns:a16="http://schemas.microsoft.com/office/drawing/2014/main" id="{67D07AC0-D944-FB98-4C1E-DE8B48F5DEA4}"/>
              </a:ext>
            </a:extLst>
          </p:cNvPr>
          <p:cNvPicPr>
            <a:picLocks noChangeAspect="1"/>
          </p:cNvPicPr>
          <p:nvPr/>
        </p:nvPicPr>
        <p:blipFill>
          <a:blip r:embed="rId3"/>
          <a:stretch>
            <a:fillRect/>
          </a:stretch>
        </p:blipFill>
        <p:spPr>
          <a:xfrm>
            <a:off x="1207175" y="1967545"/>
            <a:ext cx="8516539" cy="2819794"/>
          </a:xfrm>
          <a:prstGeom prst="rect">
            <a:avLst/>
          </a:prstGeom>
        </p:spPr>
      </p:pic>
    </p:spTree>
    <p:extLst>
      <p:ext uri="{BB962C8B-B14F-4D97-AF65-F5344CB8AC3E}">
        <p14:creationId xmlns:p14="http://schemas.microsoft.com/office/powerpoint/2010/main" val="369639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网页展示</a:t>
            </a:r>
          </a:p>
        </p:txBody>
      </p:sp>
      <p:sp>
        <p:nvSpPr>
          <p:cNvPr id="3" name="文本框 2">
            <a:extLst>
              <a:ext uri="{FF2B5EF4-FFF2-40B4-BE49-F238E27FC236}">
                <a16:creationId xmlns:a16="http://schemas.microsoft.com/office/drawing/2014/main" id="{26172541-3A12-CB70-CF91-8D44FA8F1B9C}"/>
              </a:ext>
            </a:extLst>
          </p:cNvPr>
          <p:cNvSpPr txBox="1"/>
          <p:nvPr/>
        </p:nvSpPr>
        <p:spPr>
          <a:xfrm>
            <a:off x="118110" y="14204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游客浏览页面</a:t>
            </a:r>
            <a:endParaRPr lang="zh-CN" altLang="en-US" dirty="0">
              <a:latin typeface="Arial" panose="020B0604020202020204" pitchFamily="34" charset="0"/>
              <a:ea typeface="微软雅黑" panose="020B0503020204020204" charset="-122"/>
            </a:endParaRPr>
          </a:p>
          <a:p>
            <a:endParaRPr lang="zh-CN" altLang="en-US" dirty="0"/>
          </a:p>
        </p:txBody>
      </p:sp>
      <p:pic>
        <p:nvPicPr>
          <p:cNvPr id="10" name="图片 9">
            <a:extLst>
              <a:ext uri="{FF2B5EF4-FFF2-40B4-BE49-F238E27FC236}">
                <a16:creationId xmlns:a16="http://schemas.microsoft.com/office/drawing/2014/main" id="{A9E4E5C1-31E6-244E-4686-96BAD2F00ED7}"/>
              </a:ext>
            </a:extLst>
          </p:cNvPr>
          <p:cNvPicPr>
            <a:picLocks noChangeAspect="1"/>
          </p:cNvPicPr>
          <p:nvPr/>
        </p:nvPicPr>
        <p:blipFill>
          <a:blip r:embed="rId3"/>
          <a:stretch>
            <a:fillRect/>
          </a:stretch>
        </p:blipFill>
        <p:spPr>
          <a:xfrm>
            <a:off x="550676" y="1766480"/>
            <a:ext cx="5174536" cy="3239896"/>
          </a:xfrm>
          <a:prstGeom prst="rect">
            <a:avLst/>
          </a:prstGeom>
        </p:spPr>
      </p:pic>
      <p:pic>
        <p:nvPicPr>
          <p:cNvPr id="12" name="图片 11">
            <a:extLst>
              <a:ext uri="{FF2B5EF4-FFF2-40B4-BE49-F238E27FC236}">
                <a16:creationId xmlns:a16="http://schemas.microsoft.com/office/drawing/2014/main" id="{A6A9F7F1-DAD6-74AD-3AFE-98F9512F6A62}"/>
              </a:ext>
            </a:extLst>
          </p:cNvPr>
          <p:cNvPicPr>
            <a:picLocks noChangeAspect="1"/>
          </p:cNvPicPr>
          <p:nvPr/>
        </p:nvPicPr>
        <p:blipFill>
          <a:blip r:embed="rId4"/>
          <a:stretch>
            <a:fillRect/>
          </a:stretch>
        </p:blipFill>
        <p:spPr>
          <a:xfrm>
            <a:off x="5662364" y="1844824"/>
            <a:ext cx="6094413" cy="3161552"/>
          </a:xfrm>
          <a:prstGeom prst="rect">
            <a:avLst/>
          </a:prstGeom>
        </p:spPr>
      </p:pic>
      <p:sp>
        <p:nvSpPr>
          <p:cNvPr id="13" name="文本框 12">
            <a:extLst>
              <a:ext uri="{FF2B5EF4-FFF2-40B4-BE49-F238E27FC236}">
                <a16:creationId xmlns:a16="http://schemas.microsoft.com/office/drawing/2014/main" id="{8BC05B70-EE88-81AE-E6CC-39BB5A548CC9}"/>
              </a:ext>
            </a:extLst>
          </p:cNvPr>
          <p:cNvSpPr txBox="1"/>
          <p:nvPr/>
        </p:nvSpPr>
        <p:spPr>
          <a:xfrm>
            <a:off x="574503" y="5210424"/>
            <a:ext cx="10225136" cy="830997"/>
          </a:xfrm>
          <a:prstGeom prst="rect">
            <a:avLst/>
          </a:prstGeom>
          <a:noFill/>
          <a:ln>
            <a:noFill/>
          </a:ln>
        </p:spPr>
        <p:txBody>
          <a:bodyPr wrap="square" rtlCol="0" anchor="ctr" anchorCtr="1">
            <a:spAutoFit/>
          </a:bodyPr>
          <a:lstStyle/>
          <a:p>
            <a:r>
              <a:rPr lang="zh-CN" altLang="en-US" sz="1600" dirty="0">
                <a:latin typeface="+mj-ea"/>
                <a:ea typeface="+mj-ea"/>
                <a:cs typeface="+mj-cs"/>
                <a:sym typeface="+mn-ea"/>
              </a:rPr>
              <a:t>在该页面中，游客可以通过点击精选菜谱来查看菜谱内容，也可以通过点击食材来查看食材内容，同时可点击系统公告，饮食资讯，趣味答题等菜单栏来获取想要的信息，若想获得更多的权限，则应该点击右上角的登录或注册来获得完整服务</a:t>
            </a:r>
            <a:endParaRPr lang="zh-CN" altLang="en-US" dirty="0"/>
          </a:p>
        </p:txBody>
      </p:sp>
    </p:spTree>
    <p:extLst>
      <p:ext uri="{BB962C8B-B14F-4D97-AF65-F5344CB8AC3E}">
        <p14:creationId xmlns:p14="http://schemas.microsoft.com/office/powerpoint/2010/main" val="142883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网页展示</a:t>
            </a:r>
          </a:p>
        </p:txBody>
      </p:sp>
      <p:sp>
        <p:nvSpPr>
          <p:cNvPr id="3" name="文本框 2">
            <a:extLst>
              <a:ext uri="{FF2B5EF4-FFF2-40B4-BE49-F238E27FC236}">
                <a16:creationId xmlns:a16="http://schemas.microsoft.com/office/drawing/2014/main" id="{26172541-3A12-CB70-CF91-8D44FA8F1B9C}"/>
              </a:ext>
            </a:extLst>
          </p:cNvPr>
          <p:cNvSpPr txBox="1"/>
          <p:nvPr/>
        </p:nvSpPr>
        <p:spPr>
          <a:xfrm>
            <a:off x="118110" y="14204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登录页面</a:t>
            </a:r>
            <a:endParaRPr lang="zh-CN" altLang="en-US" dirty="0">
              <a:latin typeface="Arial" panose="020B0604020202020204" pitchFamily="34" charset="0"/>
              <a:ea typeface="微软雅黑" panose="020B0503020204020204" charset="-122"/>
            </a:endParaRPr>
          </a:p>
          <a:p>
            <a:endParaRPr lang="zh-CN" altLang="en-US" dirty="0"/>
          </a:p>
        </p:txBody>
      </p:sp>
      <p:sp>
        <p:nvSpPr>
          <p:cNvPr id="13" name="文本框 12">
            <a:extLst>
              <a:ext uri="{FF2B5EF4-FFF2-40B4-BE49-F238E27FC236}">
                <a16:creationId xmlns:a16="http://schemas.microsoft.com/office/drawing/2014/main" id="{8BC05B70-EE88-81AE-E6CC-39BB5A548CC9}"/>
              </a:ext>
            </a:extLst>
          </p:cNvPr>
          <p:cNvSpPr txBox="1"/>
          <p:nvPr/>
        </p:nvSpPr>
        <p:spPr>
          <a:xfrm>
            <a:off x="6526460" y="1687047"/>
            <a:ext cx="4104456" cy="1077218"/>
          </a:xfrm>
          <a:prstGeom prst="rect">
            <a:avLst/>
          </a:prstGeom>
          <a:noFill/>
          <a:ln>
            <a:noFill/>
          </a:ln>
        </p:spPr>
        <p:txBody>
          <a:bodyPr wrap="square" rtlCol="0" anchor="ctr" anchorCtr="1">
            <a:spAutoFit/>
          </a:bodyPr>
          <a:lstStyle/>
          <a:p>
            <a:r>
              <a:rPr lang="zh-CN" altLang="en-US" sz="1600" dirty="0">
                <a:latin typeface="+mj-ea"/>
                <a:ea typeface="+mj-ea"/>
                <a:cs typeface="+mj-cs"/>
                <a:sym typeface="+mn-ea"/>
              </a:rPr>
              <a:t>在该页面中，用户可以登录该网站，登录时需要输入用户名密码以及选择角色（角色分为管理员和普通用户）；若忘记密码，则可以通过右下角忘记密码来重置密码</a:t>
            </a:r>
            <a:endParaRPr lang="zh-CN" altLang="en-US" dirty="0"/>
          </a:p>
        </p:txBody>
      </p:sp>
      <p:pic>
        <p:nvPicPr>
          <p:cNvPr id="5" name="图片 4">
            <a:extLst>
              <a:ext uri="{FF2B5EF4-FFF2-40B4-BE49-F238E27FC236}">
                <a16:creationId xmlns:a16="http://schemas.microsoft.com/office/drawing/2014/main" id="{AA1D78B8-C431-64A5-655D-EB2BC0D9992F}"/>
              </a:ext>
            </a:extLst>
          </p:cNvPr>
          <p:cNvPicPr>
            <a:picLocks noChangeAspect="1"/>
          </p:cNvPicPr>
          <p:nvPr/>
        </p:nvPicPr>
        <p:blipFill>
          <a:blip r:embed="rId3"/>
          <a:stretch>
            <a:fillRect/>
          </a:stretch>
        </p:blipFill>
        <p:spPr>
          <a:xfrm>
            <a:off x="693812" y="1743660"/>
            <a:ext cx="5549129" cy="4464278"/>
          </a:xfrm>
          <a:prstGeom prst="rect">
            <a:avLst/>
          </a:prstGeom>
        </p:spPr>
      </p:pic>
    </p:spTree>
    <p:extLst>
      <p:ext uri="{BB962C8B-B14F-4D97-AF65-F5344CB8AC3E}">
        <p14:creationId xmlns:p14="http://schemas.microsoft.com/office/powerpoint/2010/main" val="150203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82044" y="1644799"/>
            <a:ext cx="7233285" cy="3782446"/>
          </a:xfrm>
          <a:prstGeom prst="rect">
            <a:avLst/>
          </a:prstGeom>
        </p:spPr>
        <p:txBody>
          <a:bodyPr wrap="square">
            <a:spAutoFit/>
            <a:extLst>
              <a:ext uri="{4A0BC546-FE56-4ADE-93B0-CB8AF2F6F144}">
                <wpsdc:textFrameExt xmlns="" xmlns:wpsdc="http://www.wps.cn/officeDocument/2022/drawingmlCustomData" type="text"/>
              </a:ext>
            </a:extLst>
          </a:bodyPr>
          <a:lstStyle/>
          <a:p>
            <a:pPr>
              <a:lnSpc>
                <a:spcPct val="150000"/>
              </a:lnSpc>
            </a:pPr>
            <a:r>
              <a:rPr lang="zh-CN" altLang="en-US" dirty="0">
                <a:latin typeface="Arial" panose="020B0604020202020204" pitchFamily="34" charset="0"/>
                <a:ea typeface="微软雅黑" panose="020B0503020204020204" charset="-122"/>
              </a:rPr>
              <a:t>随着互联网的发展和生活水平的提高，人们对于饮食的要求越来越高。传统的饮食方式已经不能满足人们对于健康、品质和口感的需求。现在，人们更加注重食品的安全、健康和营养价值，更加追求新鲜、美味和多样化的口味体验。同时，随着互联网技术的发展，人们可以更加方便地获取各种饮食信息和交流分享经验，这进一步促进了人们对于怎么吃、吃什么的要求不断提高。因此，未来的饮食文化将更加多元化、个性化和智能化，为人们带来更好的饮食体验和生活品质。考虑至此，我们希望设计出一个美食分享平台，使得人们足不出户就能看到各种各样的美食以及其做法。</a:t>
            </a:r>
          </a:p>
        </p:txBody>
      </p:sp>
      <p:sp>
        <p:nvSpPr>
          <p:cNvPr id="12" name="矩形 11"/>
          <p:cNvSpPr/>
          <p:nvPr>
            <p:custDataLst>
              <p:tags r:id="rId1"/>
            </p:custDataLst>
          </p:nvPr>
        </p:nvSpPr>
        <p:spPr>
          <a:xfrm>
            <a:off x="602615" y="803910"/>
            <a:ext cx="5625465" cy="504825"/>
          </a:xfrm>
          <a:prstGeom prst="rect">
            <a:avLst/>
          </a:prstGeom>
        </p:spPr>
        <p:txBody>
          <a:bodyPr wrap="square">
            <a:noAutofit/>
          </a:bodyPr>
          <a:lstStyle/>
          <a:p>
            <a:pPr rtl="0"/>
            <a:r>
              <a:rPr lang="en-US" altLang="zh-CN" sz="3200"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1.1</a:t>
            </a:r>
            <a:r>
              <a:rPr lang="zh-CN" altLang="en-US" sz="3200"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美食分享平台简介</a:t>
            </a:r>
            <a:endParaRPr lang="en-US" altLang="zh-CN" sz="3200" dirty="0">
              <a:solidFill>
                <a:schemeClr val="accent1">
                  <a:lumMod val="50000"/>
                </a:schemeClr>
              </a:solidFill>
              <a:latin typeface="Microsoft YaHei UI" panose="020B0503020204020204" pitchFamily="34" charset="-122"/>
              <a:ea typeface="Microsoft YaHei UI" panose="020B0503020204020204" pitchFamily="34" charset="-122"/>
              <a:cs typeface="+mj-cs"/>
            </a:endParaRPr>
          </a:p>
        </p:txBody>
      </p:sp>
      <p:sp>
        <p:nvSpPr>
          <p:cNvPr id="2" name="文本框 1"/>
          <p:cNvSpPr txBox="1"/>
          <p:nvPr/>
        </p:nvSpPr>
        <p:spPr>
          <a:xfrm>
            <a:off x="1485900" y="1644799"/>
            <a:ext cx="1152128"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现状</a:t>
            </a:r>
            <a:endParaRPr lang="zh-CN" altLang="en-US" dirty="0">
              <a:latin typeface="Arial" panose="020B0604020202020204" pitchFamily="34" charset="0"/>
              <a:ea typeface="微软雅黑" panose="020B0503020204020204"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网页展示</a:t>
            </a:r>
          </a:p>
        </p:txBody>
      </p:sp>
      <p:sp>
        <p:nvSpPr>
          <p:cNvPr id="3" name="文本框 2">
            <a:extLst>
              <a:ext uri="{FF2B5EF4-FFF2-40B4-BE49-F238E27FC236}">
                <a16:creationId xmlns:a16="http://schemas.microsoft.com/office/drawing/2014/main" id="{26172541-3A12-CB70-CF91-8D44FA8F1B9C}"/>
              </a:ext>
            </a:extLst>
          </p:cNvPr>
          <p:cNvSpPr txBox="1"/>
          <p:nvPr/>
        </p:nvSpPr>
        <p:spPr>
          <a:xfrm>
            <a:off x="118110" y="14204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注册页面</a:t>
            </a:r>
            <a:endParaRPr lang="zh-CN" altLang="en-US" dirty="0">
              <a:latin typeface="Arial" panose="020B0604020202020204" pitchFamily="34" charset="0"/>
              <a:ea typeface="微软雅黑" panose="020B0503020204020204" charset="-122"/>
            </a:endParaRPr>
          </a:p>
          <a:p>
            <a:endParaRPr lang="zh-CN" altLang="en-US" dirty="0"/>
          </a:p>
        </p:txBody>
      </p:sp>
      <p:sp>
        <p:nvSpPr>
          <p:cNvPr id="13" name="文本框 12">
            <a:extLst>
              <a:ext uri="{FF2B5EF4-FFF2-40B4-BE49-F238E27FC236}">
                <a16:creationId xmlns:a16="http://schemas.microsoft.com/office/drawing/2014/main" id="{8BC05B70-EE88-81AE-E6CC-39BB5A548CC9}"/>
              </a:ext>
            </a:extLst>
          </p:cNvPr>
          <p:cNvSpPr txBox="1"/>
          <p:nvPr/>
        </p:nvSpPr>
        <p:spPr>
          <a:xfrm>
            <a:off x="5194313" y="1743660"/>
            <a:ext cx="4104456" cy="1569660"/>
          </a:xfrm>
          <a:prstGeom prst="rect">
            <a:avLst/>
          </a:prstGeom>
          <a:noFill/>
          <a:ln>
            <a:noFill/>
          </a:ln>
        </p:spPr>
        <p:txBody>
          <a:bodyPr wrap="square" rtlCol="0" anchor="ctr" anchorCtr="1">
            <a:spAutoFit/>
          </a:bodyPr>
          <a:lstStyle/>
          <a:p>
            <a:r>
              <a:rPr lang="zh-CN" altLang="en-US" sz="1600" dirty="0">
                <a:latin typeface="+mj-ea"/>
                <a:ea typeface="+mj-ea"/>
                <a:cs typeface="+mj-cs"/>
                <a:sym typeface="+mn-ea"/>
              </a:rPr>
              <a:t>在该页面中，用户可以注册该网站获得新账号，注册时需要输入用户名密码，确认密码，选择性别以及选择角色。值得注意的是，在该页面注册时选择的角色仅有用户，管理员可通过数据库进行添加；若已有账号，则可通过下方点击登录。</a:t>
            </a:r>
            <a:endParaRPr lang="zh-CN" altLang="en-US" dirty="0"/>
          </a:p>
        </p:txBody>
      </p:sp>
      <p:pic>
        <p:nvPicPr>
          <p:cNvPr id="6" name="图片 5">
            <a:extLst>
              <a:ext uri="{FF2B5EF4-FFF2-40B4-BE49-F238E27FC236}">
                <a16:creationId xmlns:a16="http://schemas.microsoft.com/office/drawing/2014/main" id="{7B1278C3-4C2A-0CE5-6E3E-241C0292C69D}"/>
              </a:ext>
            </a:extLst>
          </p:cNvPr>
          <p:cNvPicPr>
            <a:picLocks noChangeAspect="1"/>
          </p:cNvPicPr>
          <p:nvPr/>
        </p:nvPicPr>
        <p:blipFill>
          <a:blip r:embed="rId3"/>
          <a:stretch>
            <a:fillRect/>
          </a:stretch>
        </p:blipFill>
        <p:spPr>
          <a:xfrm>
            <a:off x="837828" y="1844824"/>
            <a:ext cx="4104457" cy="4338826"/>
          </a:xfrm>
          <a:prstGeom prst="rect">
            <a:avLst/>
          </a:prstGeom>
        </p:spPr>
      </p:pic>
    </p:spTree>
    <p:extLst>
      <p:ext uri="{BB962C8B-B14F-4D97-AF65-F5344CB8AC3E}">
        <p14:creationId xmlns:p14="http://schemas.microsoft.com/office/powerpoint/2010/main" val="2543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网页展示</a:t>
            </a:r>
          </a:p>
        </p:txBody>
      </p:sp>
      <p:sp>
        <p:nvSpPr>
          <p:cNvPr id="3" name="文本框 2">
            <a:extLst>
              <a:ext uri="{FF2B5EF4-FFF2-40B4-BE49-F238E27FC236}">
                <a16:creationId xmlns:a16="http://schemas.microsoft.com/office/drawing/2014/main" id="{26172541-3A12-CB70-CF91-8D44FA8F1B9C}"/>
              </a:ext>
            </a:extLst>
          </p:cNvPr>
          <p:cNvSpPr txBox="1"/>
          <p:nvPr/>
        </p:nvSpPr>
        <p:spPr>
          <a:xfrm>
            <a:off x="118110" y="14204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用户后台页面</a:t>
            </a:r>
            <a:endParaRPr lang="zh-CN" altLang="en-US" dirty="0">
              <a:latin typeface="Arial" panose="020B0604020202020204" pitchFamily="34" charset="0"/>
              <a:ea typeface="微软雅黑" panose="020B0503020204020204" charset="-122"/>
            </a:endParaRPr>
          </a:p>
          <a:p>
            <a:endParaRPr lang="zh-CN" altLang="en-US" dirty="0"/>
          </a:p>
        </p:txBody>
      </p:sp>
      <p:sp>
        <p:nvSpPr>
          <p:cNvPr id="13" name="文本框 12">
            <a:extLst>
              <a:ext uri="{FF2B5EF4-FFF2-40B4-BE49-F238E27FC236}">
                <a16:creationId xmlns:a16="http://schemas.microsoft.com/office/drawing/2014/main" id="{8BC05B70-EE88-81AE-E6CC-39BB5A548CC9}"/>
              </a:ext>
            </a:extLst>
          </p:cNvPr>
          <p:cNvSpPr txBox="1"/>
          <p:nvPr/>
        </p:nvSpPr>
        <p:spPr>
          <a:xfrm>
            <a:off x="7678588" y="1845461"/>
            <a:ext cx="4104456" cy="1569660"/>
          </a:xfrm>
          <a:prstGeom prst="rect">
            <a:avLst/>
          </a:prstGeom>
          <a:noFill/>
          <a:ln>
            <a:noFill/>
          </a:ln>
        </p:spPr>
        <p:txBody>
          <a:bodyPr wrap="square" rtlCol="0" anchor="ctr" anchorCtr="1">
            <a:spAutoFit/>
          </a:bodyPr>
          <a:lstStyle/>
          <a:p>
            <a:r>
              <a:rPr lang="zh-CN" altLang="en-US" sz="1600" dirty="0">
                <a:latin typeface="+mj-ea"/>
                <a:ea typeface="+mj-ea"/>
                <a:cs typeface="+mj-cs"/>
                <a:sym typeface="+mn-ea"/>
              </a:rPr>
              <a:t>在该页面中，用户可以查看管理员部分信息，用户部分信息，菜谱大类信息，菜谱小类信息，收藏信息，笔记点赞信息，饮食资讯信息，公告信息以及趣味答题信息；同时可查看个人信息，并进行个人信息的修改以及个人密码的修改。</a:t>
            </a:r>
            <a:endParaRPr lang="zh-CN" altLang="en-US" dirty="0"/>
          </a:p>
        </p:txBody>
      </p:sp>
      <p:pic>
        <p:nvPicPr>
          <p:cNvPr id="5" name="图片 4">
            <a:extLst>
              <a:ext uri="{FF2B5EF4-FFF2-40B4-BE49-F238E27FC236}">
                <a16:creationId xmlns:a16="http://schemas.microsoft.com/office/drawing/2014/main" id="{ECD7E150-5B71-94D1-495B-91E31B3325BF}"/>
              </a:ext>
            </a:extLst>
          </p:cNvPr>
          <p:cNvPicPr>
            <a:picLocks noChangeAspect="1"/>
          </p:cNvPicPr>
          <p:nvPr/>
        </p:nvPicPr>
        <p:blipFill>
          <a:blip r:embed="rId3"/>
          <a:stretch>
            <a:fillRect/>
          </a:stretch>
        </p:blipFill>
        <p:spPr>
          <a:xfrm>
            <a:off x="477789" y="1844825"/>
            <a:ext cx="7022208" cy="3384376"/>
          </a:xfrm>
          <a:prstGeom prst="rect">
            <a:avLst/>
          </a:prstGeom>
        </p:spPr>
      </p:pic>
    </p:spTree>
    <p:extLst>
      <p:ext uri="{BB962C8B-B14F-4D97-AF65-F5344CB8AC3E}">
        <p14:creationId xmlns:p14="http://schemas.microsoft.com/office/powerpoint/2010/main" val="8847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 y="836930"/>
            <a:ext cx="5347335" cy="583565"/>
          </a:xfrm>
          <a:prstGeom prst="rect">
            <a:avLst/>
          </a:prstGeom>
          <a:noFill/>
          <a:ln>
            <a:noFill/>
          </a:ln>
        </p:spPr>
        <p:txBody>
          <a:bodyPr wrap="square" rtlCol="0" anchor="t" anchorCtr="1">
            <a:spAutoFit/>
          </a:bodyPr>
          <a:lstStyle/>
          <a:p>
            <a:r>
              <a:rPr lang="en-US" altLang="zh-CN"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a:t>
            </a:r>
            <a:r>
              <a:rPr lang="zh-CN" altLang="en-US" sz="3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网页展示</a:t>
            </a:r>
          </a:p>
        </p:txBody>
      </p:sp>
      <p:sp>
        <p:nvSpPr>
          <p:cNvPr id="3" name="文本框 2">
            <a:extLst>
              <a:ext uri="{FF2B5EF4-FFF2-40B4-BE49-F238E27FC236}">
                <a16:creationId xmlns:a16="http://schemas.microsoft.com/office/drawing/2014/main" id="{26172541-3A12-CB70-CF91-8D44FA8F1B9C}"/>
              </a:ext>
            </a:extLst>
          </p:cNvPr>
          <p:cNvSpPr txBox="1"/>
          <p:nvPr/>
        </p:nvSpPr>
        <p:spPr>
          <a:xfrm>
            <a:off x="118110" y="1420495"/>
            <a:ext cx="2487209"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管理员后台页面</a:t>
            </a:r>
            <a:endParaRPr lang="zh-CN" altLang="en-US" dirty="0">
              <a:latin typeface="Arial" panose="020B0604020202020204" pitchFamily="34" charset="0"/>
              <a:ea typeface="微软雅黑" panose="020B0503020204020204" charset="-122"/>
            </a:endParaRPr>
          </a:p>
          <a:p>
            <a:endParaRPr lang="zh-CN" altLang="en-US" dirty="0"/>
          </a:p>
        </p:txBody>
      </p:sp>
      <p:sp>
        <p:nvSpPr>
          <p:cNvPr id="13" name="文本框 12">
            <a:extLst>
              <a:ext uri="{FF2B5EF4-FFF2-40B4-BE49-F238E27FC236}">
                <a16:creationId xmlns:a16="http://schemas.microsoft.com/office/drawing/2014/main" id="{8BC05B70-EE88-81AE-E6CC-39BB5A548CC9}"/>
              </a:ext>
            </a:extLst>
          </p:cNvPr>
          <p:cNvSpPr txBox="1"/>
          <p:nvPr/>
        </p:nvSpPr>
        <p:spPr>
          <a:xfrm>
            <a:off x="7678588" y="2214793"/>
            <a:ext cx="4104456" cy="830997"/>
          </a:xfrm>
          <a:prstGeom prst="rect">
            <a:avLst/>
          </a:prstGeom>
          <a:noFill/>
          <a:ln>
            <a:noFill/>
          </a:ln>
        </p:spPr>
        <p:txBody>
          <a:bodyPr wrap="square" rtlCol="0" anchor="ctr" anchorCtr="1">
            <a:spAutoFit/>
          </a:bodyPr>
          <a:lstStyle/>
          <a:p>
            <a:r>
              <a:rPr lang="zh-CN" altLang="en-US" sz="1600" dirty="0">
                <a:latin typeface="+mj-ea"/>
                <a:ea typeface="+mj-ea"/>
                <a:cs typeface="+mj-cs"/>
                <a:sym typeface="+mn-ea"/>
              </a:rPr>
              <a:t>在该页面中，管理员有权限进行所有信息的查看修改编辑删除以及对于部分功能的审核操作。</a:t>
            </a:r>
            <a:endParaRPr lang="zh-CN" altLang="en-US" dirty="0"/>
          </a:p>
        </p:txBody>
      </p:sp>
      <p:pic>
        <p:nvPicPr>
          <p:cNvPr id="6" name="图片 5">
            <a:extLst>
              <a:ext uri="{FF2B5EF4-FFF2-40B4-BE49-F238E27FC236}">
                <a16:creationId xmlns:a16="http://schemas.microsoft.com/office/drawing/2014/main" id="{DAD34819-C37A-A42D-CEDA-E730F0C0B7C6}"/>
              </a:ext>
            </a:extLst>
          </p:cNvPr>
          <p:cNvPicPr>
            <a:picLocks noChangeAspect="1"/>
          </p:cNvPicPr>
          <p:nvPr/>
        </p:nvPicPr>
        <p:blipFill>
          <a:blip r:embed="rId3"/>
          <a:stretch>
            <a:fillRect/>
          </a:stretch>
        </p:blipFill>
        <p:spPr>
          <a:xfrm>
            <a:off x="405782" y="1759987"/>
            <a:ext cx="7149030" cy="3469213"/>
          </a:xfrm>
          <a:prstGeom prst="rect">
            <a:avLst/>
          </a:prstGeom>
        </p:spPr>
      </p:pic>
    </p:spTree>
    <p:extLst>
      <p:ext uri="{BB962C8B-B14F-4D97-AF65-F5344CB8AC3E}">
        <p14:creationId xmlns:p14="http://schemas.microsoft.com/office/powerpoint/2010/main" val="18669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200" y="836613"/>
            <a:ext cx="3284220" cy="583565"/>
          </a:xfrm>
          <a:prstGeom prst="rect">
            <a:avLst/>
          </a:prstGeom>
          <a:solidFill>
            <a:schemeClr val="bg1"/>
          </a:solidFill>
          <a:ln>
            <a:solidFill>
              <a:schemeClr val="accent1">
                <a:lumMod val="20000"/>
                <a:lumOff val="80000"/>
              </a:schemeClr>
            </a:solidFill>
          </a:ln>
        </p:spPr>
        <p:txBody>
          <a:bodyPr wrap="square" rtlCol="0" anchor="ctr" anchorCtr="1">
            <a:spAutoFit/>
          </a:bodyPr>
          <a:lstStyle/>
          <a:p>
            <a:r>
              <a:rPr lang="zh-CN" altLang="en-US" sz="3200" dirty="0">
                <a:solidFill>
                  <a:schemeClr val="accent1">
                    <a:lumMod val="50000"/>
                  </a:schemeClr>
                </a:solidFill>
              </a:rPr>
              <a:t>分工情况</a:t>
            </a:r>
          </a:p>
        </p:txBody>
      </p:sp>
      <p:sp>
        <p:nvSpPr>
          <p:cNvPr id="4" name="文本框 3"/>
          <p:cNvSpPr txBox="1"/>
          <p:nvPr/>
        </p:nvSpPr>
        <p:spPr>
          <a:xfrm>
            <a:off x="874395" y="1520825"/>
            <a:ext cx="9665335" cy="4605655"/>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solidFill>
              <a:schemeClr val="accent1">
                <a:lumMod val="20000"/>
                <a:lumOff val="80000"/>
              </a:schemeClr>
            </a:solidFill>
          </a:ln>
        </p:spPr>
        <p:txBody>
          <a:bodyPr wrap="square" rtlCol="0" anchor="ctr" anchorCtr="1">
            <a:noAutofit/>
          </a:bodyPr>
          <a:lstStyle/>
          <a:p>
            <a:r>
              <a:rPr lang="zh-CN" altLang="en-US" sz="2400" dirty="0"/>
              <a:t>组长学号及姓名：</a:t>
            </a:r>
            <a:r>
              <a:rPr lang="en-US" altLang="zh-CN" sz="2400" dirty="0"/>
              <a:t>E02114183</a:t>
            </a:r>
            <a:r>
              <a:rPr lang="zh-CN" altLang="en-US" sz="2400" dirty="0"/>
              <a:t>张凯琪</a:t>
            </a:r>
          </a:p>
          <a:p>
            <a:r>
              <a:rPr lang="zh-CN" altLang="en-US" sz="2400" dirty="0"/>
              <a:t>分工：负责系统需求分析、概念结构和前端网页设计 </a:t>
            </a:r>
          </a:p>
          <a:p>
            <a:endParaRPr lang="zh-CN" altLang="en-US" sz="2400" dirty="0"/>
          </a:p>
          <a:p>
            <a:r>
              <a:rPr lang="zh-CN" altLang="en-US" sz="2400" dirty="0"/>
              <a:t>组员</a:t>
            </a:r>
            <a:r>
              <a:rPr lang="en-US" altLang="zh-CN" sz="2400" dirty="0"/>
              <a:t>1</a:t>
            </a:r>
            <a:r>
              <a:rPr lang="zh-CN" altLang="en-US" sz="2400" dirty="0"/>
              <a:t>学号及姓名：</a:t>
            </a:r>
            <a:r>
              <a:rPr lang="en-US" altLang="zh-CN" sz="2400" dirty="0"/>
              <a:t>E02114206</a:t>
            </a:r>
            <a:r>
              <a:rPr lang="zh-CN" altLang="en-US" sz="2400" dirty="0"/>
              <a:t>王心</a:t>
            </a:r>
          </a:p>
          <a:p>
            <a:r>
              <a:rPr lang="zh-CN" altLang="en-US" sz="2400" dirty="0"/>
              <a:t>分工：负责系统实施中数据定义、数据定义，数据库建立。</a:t>
            </a:r>
          </a:p>
          <a:p>
            <a:endParaRPr lang="zh-CN" altLang="en-US" sz="2400" dirty="0"/>
          </a:p>
          <a:p>
            <a:r>
              <a:rPr lang="zh-CN" altLang="en-US" sz="2400" dirty="0"/>
              <a:t>组员</a:t>
            </a:r>
            <a:r>
              <a:rPr lang="en-US" altLang="zh-CN" sz="2400" dirty="0"/>
              <a:t>2</a:t>
            </a:r>
            <a:r>
              <a:rPr lang="zh-CN" altLang="en-US" sz="2400" dirty="0"/>
              <a:t>学号及姓名：</a:t>
            </a:r>
            <a:r>
              <a:rPr lang="en-US" altLang="zh-CN" sz="2400" dirty="0"/>
              <a:t>E02114308</a:t>
            </a:r>
            <a:r>
              <a:rPr lang="zh-CN" altLang="en-US" sz="2400" dirty="0"/>
              <a:t>申悦</a:t>
            </a:r>
          </a:p>
          <a:p>
            <a:r>
              <a:rPr lang="zh-CN" altLang="en-US" sz="2400" dirty="0"/>
              <a:t>分工： 负责系统简介、数据库设计及前端网页设计</a:t>
            </a:r>
          </a:p>
          <a:p>
            <a:endParaRPr lang="zh-CN" altLang="en-US" sz="2400" dirty="0"/>
          </a:p>
          <a:p>
            <a:r>
              <a:rPr lang="zh-CN" altLang="en-US" sz="2400" dirty="0"/>
              <a:t>组员</a:t>
            </a:r>
            <a:r>
              <a:rPr lang="en-US" altLang="zh-CN" sz="2400" dirty="0"/>
              <a:t>3</a:t>
            </a:r>
            <a:r>
              <a:rPr lang="zh-CN" altLang="en-US" sz="2400" dirty="0"/>
              <a:t>学号及姓名：</a:t>
            </a:r>
            <a:r>
              <a:rPr lang="en-US" altLang="zh-CN" sz="2400" dirty="0"/>
              <a:t>E02014315</a:t>
            </a:r>
            <a:r>
              <a:rPr lang="zh-CN" altLang="en-US" sz="2400" dirty="0"/>
              <a:t>刘闻闻 </a:t>
            </a:r>
          </a:p>
          <a:p>
            <a:r>
              <a:rPr lang="zh-CN" altLang="en-US" sz="2400" dirty="0"/>
              <a:t>分工：负责系统实施中数据库建立，数据更新，数据查询。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602615" y="803910"/>
            <a:ext cx="5625465" cy="504825"/>
          </a:xfrm>
          <a:prstGeom prst="rect">
            <a:avLst/>
          </a:prstGeom>
        </p:spPr>
        <p:txBody>
          <a:bodyPr wrap="square">
            <a:noAutofit/>
          </a:bodyPr>
          <a:lstStyle/>
          <a:p>
            <a:pPr rtl="0"/>
            <a:r>
              <a:rPr lang="en-US" altLang="zh-CN" sz="3200"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1.2</a:t>
            </a:r>
            <a:r>
              <a:rPr lang="zh-CN" altLang="en-US" sz="3200"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数据库设计</a:t>
            </a:r>
            <a:endParaRPr lang="en-US" altLang="zh-CN" sz="3200" dirty="0">
              <a:solidFill>
                <a:schemeClr val="accent1">
                  <a:lumMod val="50000"/>
                </a:schemeClr>
              </a:solidFill>
              <a:latin typeface="Microsoft YaHei UI" panose="020B0503020204020204" pitchFamily="34" charset="-122"/>
              <a:ea typeface="Microsoft YaHei UI" panose="020B0503020204020204" pitchFamily="34" charset="-122"/>
              <a:cs typeface="+mj-cs"/>
            </a:endParaRPr>
          </a:p>
        </p:txBody>
      </p:sp>
      <p:pic>
        <p:nvPicPr>
          <p:cNvPr id="1026" name="Picture 2">
            <a:extLst>
              <a:ext uri="{FF2B5EF4-FFF2-40B4-BE49-F238E27FC236}">
                <a16:creationId xmlns:a16="http://schemas.microsoft.com/office/drawing/2014/main" id="{64D27CDB-B141-35B7-6433-ABDB481F1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904" y="1797927"/>
            <a:ext cx="9145016" cy="326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2.1</a:t>
            </a:r>
            <a:r>
              <a:rPr lang="zh-CN" altLang="en-US" dirty="0">
                <a:latin typeface="Microsoft YaHei UI" panose="020B0503020204020204" pitchFamily="34" charset="-122"/>
                <a:ea typeface="Microsoft YaHei UI" panose="020B0503020204020204" pitchFamily="34" charset="-122"/>
              </a:rPr>
              <a:t>需求概述</a:t>
            </a:r>
            <a:r>
              <a:rPr lang="en-US" altLang="zh-CN" dirty="0">
                <a:latin typeface="Microsoft YaHei UI" panose="020B0503020204020204" pitchFamily="34" charset="-122"/>
                <a:ea typeface="Microsoft YaHei UI" panose="020B0503020204020204" pitchFamily="34" charset="-122"/>
              </a:rPr>
              <a:t> </a:t>
            </a:r>
          </a:p>
        </p:txBody>
      </p:sp>
      <p:sp>
        <p:nvSpPr>
          <p:cNvPr id="3" name="文本框 2"/>
          <p:cNvSpPr txBox="1"/>
          <p:nvPr/>
        </p:nvSpPr>
        <p:spPr>
          <a:xfrm>
            <a:off x="2422005" y="1305560"/>
            <a:ext cx="8928992" cy="2446824"/>
          </a:xfrm>
          <a:prstGeom prst="rect">
            <a:avLst/>
          </a:prstGeom>
          <a:noFill/>
          <a:ln>
            <a:noFill/>
          </a:ln>
        </p:spPr>
        <p:txBody>
          <a:bodyPr wrap="square" rtlCol="0" anchor="ctr" anchorCtr="1">
            <a:spAutoFit/>
          </a:bodyPr>
          <a:lstStyle/>
          <a:p>
            <a:pPr algn="just">
              <a:lnSpc>
                <a:spcPct val="150000"/>
              </a:lnSpc>
            </a:pP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确定系统的用户类型和角色，包括游客、普通用户、管理员等。</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2. </a:t>
            </a:r>
            <a:r>
              <a:rPr lang="zh-CN" altLang="zh-CN" sz="1800" kern="100" dirty="0">
                <a:effectLst/>
                <a:latin typeface="Times New Roman" panose="02020603050405020304" pitchFamily="18" charset="0"/>
                <a:ea typeface="宋体" panose="02010600030101010101" pitchFamily="2" charset="-122"/>
              </a:rPr>
              <a:t>确定系统的功能模块，包括用户登录、个人信息管理、美食分享、浏览和搜索等。</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3. </a:t>
            </a:r>
            <a:r>
              <a:rPr lang="zh-CN" altLang="zh-CN" sz="1800" kern="100" dirty="0">
                <a:effectLst/>
                <a:latin typeface="Times New Roman" panose="02020603050405020304" pitchFamily="18" charset="0"/>
                <a:ea typeface="宋体" panose="02010600030101010101" pitchFamily="2" charset="-122"/>
              </a:rPr>
              <a:t>设计系统的数据结构和数据库，包括用户信息、美食信息、评论信息等。</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4. </a:t>
            </a:r>
            <a:r>
              <a:rPr lang="zh-CN" altLang="zh-CN" sz="1800" kern="100" dirty="0">
                <a:effectLst/>
                <a:latin typeface="Times New Roman" panose="02020603050405020304" pitchFamily="18" charset="0"/>
                <a:ea typeface="宋体" panose="02010600030101010101" pitchFamily="2" charset="-122"/>
              </a:rPr>
              <a:t>确定系统的技术架构和开发工具，包括前端技术、后端技术、数据库技术等。</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5. </a:t>
            </a:r>
            <a:r>
              <a:rPr lang="zh-CN" altLang="zh-CN" sz="1800" kern="100" dirty="0">
                <a:effectLst/>
                <a:latin typeface="Times New Roman" panose="02020603050405020304" pitchFamily="18" charset="0"/>
                <a:ea typeface="宋体" panose="02010600030101010101" pitchFamily="2" charset="-122"/>
              </a:rPr>
              <a:t>设计系统的界面和交互流程，包括用户界面、管理员界面等。</a:t>
            </a:r>
          </a:p>
          <a:p>
            <a:endParaRPr lang="zh-CN" altLang="en-US" dirty="0"/>
          </a:p>
        </p:txBody>
      </p:sp>
      <p:sp>
        <p:nvSpPr>
          <p:cNvPr id="2" name="文本框 1">
            <a:extLst>
              <a:ext uri="{FF2B5EF4-FFF2-40B4-BE49-F238E27FC236}">
                <a16:creationId xmlns:a16="http://schemas.microsoft.com/office/drawing/2014/main" id="{860D7F30-6C85-976B-971A-85307DD35FA9}"/>
              </a:ext>
            </a:extLst>
          </p:cNvPr>
          <p:cNvSpPr txBox="1"/>
          <p:nvPr/>
        </p:nvSpPr>
        <p:spPr>
          <a:xfrm>
            <a:off x="990228" y="3883051"/>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目的</a:t>
            </a:r>
            <a:endParaRPr lang="zh-CN" altLang="en-US" dirty="0">
              <a:latin typeface="Arial" panose="020B0604020202020204" pitchFamily="34" charset="0"/>
              <a:ea typeface="微软雅黑" panose="020B0503020204020204" charset="-122"/>
            </a:endParaRPr>
          </a:p>
          <a:p>
            <a:endParaRPr lang="zh-CN" altLang="en-US" dirty="0"/>
          </a:p>
        </p:txBody>
      </p:sp>
      <p:sp>
        <p:nvSpPr>
          <p:cNvPr id="4" name="文本框 3">
            <a:extLst>
              <a:ext uri="{FF2B5EF4-FFF2-40B4-BE49-F238E27FC236}">
                <a16:creationId xmlns:a16="http://schemas.microsoft.com/office/drawing/2014/main" id="{774A4819-8635-154F-EF1C-A6572CCAAD79}"/>
              </a:ext>
            </a:extLst>
          </p:cNvPr>
          <p:cNvSpPr txBox="1"/>
          <p:nvPr/>
        </p:nvSpPr>
        <p:spPr>
          <a:xfrm>
            <a:off x="990228" y="155205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任务</a:t>
            </a:r>
            <a:endParaRPr lang="zh-CN" altLang="en-US" dirty="0">
              <a:latin typeface="Arial" panose="020B0604020202020204" pitchFamily="34" charset="0"/>
              <a:ea typeface="微软雅黑" panose="020B0503020204020204" charset="-122"/>
            </a:endParaRPr>
          </a:p>
          <a:p>
            <a:endParaRPr lang="zh-CN" altLang="en-US" dirty="0"/>
          </a:p>
        </p:txBody>
      </p:sp>
      <p:sp>
        <p:nvSpPr>
          <p:cNvPr id="5" name="文本框 4">
            <a:extLst>
              <a:ext uri="{FF2B5EF4-FFF2-40B4-BE49-F238E27FC236}">
                <a16:creationId xmlns:a16="http://schemas.microsoft.com/office/drawing/2014/main" id="{A8F87344-3F18-4E36-A214-333B24945DCF}"/>
              </a:ext>
            </a:extLst>
          </p:cNvPr>
          <p:cNvSpPr txBox="1"/>
          <p:nvPr/>
        </p:nvSpPr>
        <p:spPr>
          <a:xfrm>
            <a:off x="2422005" y="3883051"/>
            <a:ext cx="8928992" cy="2446824"/>
          </a:xfrm>
          <a:prstGeom prst="rect">
            <a:avLst/>
          </a:prstGeom>
          <a:noFill/>
          <a:ln>
            <a:noFill/>
          </a:ln>
        </p:spPr>
        <p:txBody>
          <a:bodyPr wrap="square" rtlCol="0" anchor="ctr" anchorCtr="1">
            <a:spAutoFit/>
          </a:bodyPr>
          <a:lstStyle/>
          <a:p>
            <a:pPr algn="just">
              <a:lnSpc>
                <a:spcPct val="150000"/>
              </a:lnSpc>
            </a:pP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提供一个全新的美食分享平台，为用户提供更加全面、真实、互动的美食分享体验。</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2. </a:t>
            </a:r>
            <a:r>
              <a:rPr lang="zh-CN" altLang="zh-CN" sz="1800" kern="100" dirty="0">
                <a:effectLst/>
                <a:latin typeface="Times New Roman" panose="02020603050405020304" pitchFamily="18" charset="0"/>
                <a:ea typeface="宋体" panose="02010600030101010101" pitchFamily="2" charset="-122"/>
              </a:rPr>
              <a:t>建立一个真正意义上的美食分享社区，让更多的人享受到美食带来的快乐和满足。</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3. </a:t>
            </a:r>
            <a:r>
              <a:rPr lang="zh-CN" altLang="zh-CN" sz="1800" kern="100" dirty="0">
                <a:effectLst/>
                <a:latin typeface="Times New Roman" panose="02020603050405020304" pitchFamily="18" charset="0"/>
                <a:ea typeface="宋体" panose="02010600030101010101" pitchFamily="2" charset="-122"/>
              </a:rPr>
              <a:t>促进用户之间的交流和互动，提高用户的参与度和粘性。</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4. </a:t>
            </a:r>
            <a:r>
              <a:rPr lang="zh-CN" altLang="zh-CN" sz="1800" kern="100" dirty="0">
                <a:effectLst/>
                <a:latin typeface="Times New Roman" panose="02020603050405020304" pitchFamily="18" charset="0"/>
                <a:ea typeface="宋体" panose="02010600030101010101" pitchFamily="2" charset="-122"/>
              </a:rPr>
              <a:t>提高用户对美食的认知和理解，帮助用户更好地掌握烹饪技巧和经验。</a:t>
            </a:r>
          </a:p>
          <a:p>
            <a:pPr algn="just">
              <a:lnSpc>
                <a:spcPct val="150000"/>
              </a:lnSpc>
            </a:pPr>
            <a:r>
              <a:rPr lang="en-US" altLang="zh-CN" sz="1800" kern="100" dirty="0">
                <a:effectLst/>
                <a:latin typeface="Times New Roman" panose="02020603050405020304" pitchFamily="18" charset="0"/>
                <a:ea typeface="宋体" panose="02010600030101010101" pitchFamily="2" charset="-122"/>
              </a:rPr>
              <a:t>5. </a:t>
            </a:r>
            <a:r>
              <a:rPr lang="zh-CN" altLang="zh-CN" sz="1800" kern="100" dirty="0">
                <a:effectLst/>
                <a:latin typeface="Times New Roman" panose="02020603050405020304" pitchFamily="18" charset="0"/>
                <a:ea typeface="宋体" panose="02010600030101010101" pitchFamily="2" charset="-122"/>
              </a:rPr>
              <a:t>为美食爱好者提供一个共享和学习的平台，促进美食文化的传承和发展。</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2.1</a:t>
            </a:r>
            <a:r>
              <a:rPr lang="zh-CN" altLang="en-US" dirty="0">
                <a:latin typeface="Microsoft YaHei UI" panose="020B0503020204020204" pitchFamily="34" charset="-122"/>
                <a:ea typeface="Microsoft YaHei UI" panose="020B0503020204020204" pitchFamily="34" charset="-122"/>
              </a:rPr>
              <a:t>需求概述</a:t>
            </a:r>
            <a:r>
              <a:rPr lang="en-US" altLang="zh-CN" dirty="0">
                <a:latin typeface="Microsoft YaHei UI" panose="020B0503020204020204" pitchFamily="34" charset="-122"/>
                <a:ea typeface="Microsoft YaHei UI" panose="020B0503020204020204" pitchFamily="34" charset="-122"/>
              </a:rPr>
              <a:t> </a:t>
            </a:r>
          </a:p>
        </p:txBody>
      </p:sp>
      <p:sp>
        <p:nvSpPr>
          <p:cNvPr id="3" name="文本框 2"/>
          <p:cNvSpPr txBox="1"/>
          <p:nvPr/>
        </p:nvSpPr>
        <p:spPr>
          <a:xfrm>
            <a:off x="981844" y="1334595"/>
            <a:ext cx="10584928" cy="4635115"/>
          </a:xfrm>
          <a:prstGeom prst="rect">
            <a:avLst/>
          </a:prstGeom>
          <a:noFill/>
          <a:ln>
            <a:noFill/>
          </a:ln>
        </p:spPr>
        <p:txBody>
          <a:bodyPr wrap="square" rtlCol="0" anchor="ctr" anchorCtr="1">
            <a:spAutoFit/>
          </a:bodyPr>
          <a:lstStyle/>
          <a:p>
            <a:pPr>
              <a:lnSpc>
                <a:spcPct val="140000"/>
              </a:lnSpc>
            </a:pPr>
            <a:r>
              <a:rPr lang="zh-CN" altLang="en-US" dirty="0">
                <a:sym typeface="+mn-ea"/>
              </a:rPr>
              <a:t>面向游客，普通用户和后台管理员的三方面的功能：</a:t>
            </a:r>
          </a:p>
          <a:p>
            <a:pPr>
              <a:lnSpc>
                <a:spcPct val="140000"/>
              </a:lnSpc>
            </a:pPr>
            <a:r>
              <a:rPr lang="zh-CN" altLang="en-US" dirty="0">
                <a:sym typeface="+mn-ea"/>
              </a:rPr>
              <a:t>功能需求：</a:t>
            </a:r>
          </a:p>
          <a:p>
            <a:pPr>
              <a:lnSpc>
                <a:spcPct val="140000"/>
              </a:lnSpc>
            </a:pPr>
            <a:r>
              <a:rPr lang="zh-CN" altLang="en-US" dirty="0">
                <a:sym typeface="+mn-ea"/>
              </a:rPr>
              <a:t>本系统实现在线的一个美食分享平台系统，具体功能如下：</a:t>
            </a:r>
          </a:p>
          <a:p>
            <a:pPr>
              <a:lnSpc>
                <a:spcPct val="140000"/>
              </a:lnSpc>
            </a:pPr>
            <a:r>
              <a:rPr lang="zh-CN" altLang="en-US" dirty="0">
                <a:sym typeface="+mn-ea"/>
              </a:rPr>
              <a:t>（</a:t>
            </a:r>
            <a:r>
              <a:rPr lang="en-US" altLang="zh-CN" dirty="0">
                <a:sym typeface="+mn-ea"/>
              </a:rPr>
              <a:t>1</a:t>
            </a:r>
            <a:r>
              <a:rPr lang="zh-CN" altLang="en-US" dirty="0">
                <a:sym typeface="+mn-ea"/>
              </a:rPr>
              <a:t>）在前台管理系统中：对于游客用户，可在该平台首页查看各个菜谱信息以及热门食材；在系统公告页面查看已有公告内容；在菜谱页面查看相关索引对应的各项菜谱；查看笔记详情，饮食咨询以及趣味答题；无法进行评论点赞收藏等操作；对于普通用户和管理员用户，可进行发布，在游客基础上，可进行发布、点赞、评论和收藏等操作。</a:t>
            </a:r>
          </a:p>
          <a:p>
            <a:pPr>
              <a:lnSpc>
                <a:spcPct val="140000"/>
              </a:lnSpc>
            </a:pPr>
            <a:r>
              <a:rPr lang="zh-CN" altLang="en-US" dirty="0">
                <a:sym typeface="+mn-ea"/>
              </a:rPr>
              <a:t>（</a:t>
            </a:r>
            <a:r>
              <a:rPr lang="en-US" altLang="zh-CN" dirty="0">
                <a:sym typeface="+mn-ea"/>
              </a:rPr>
              <a:t>2</a:t>
            </a:r>
            <a:r>
              <a:rPr lang="zh-CN" altLang="en-US" dirty="0">
                <a:sym typeface="+mn-ea"/>
              </a:rPr>
              <a:t>）在后台管理系统中：对于普通用户，可以查看管理员信息，用户信息，菜谱大类信息，菜谱小类信息，点赞收藏信息，笔记评论信息，饮食资讯信息，公告信息以及趣味答题信息，并可修改个人相关信息，例如密码，身份证号，年龄等；对于管理员用户，不仅可以查看上述相关信息，还可对上述信息进行相关的增添、删除等操作，并可修改自己对应的相关信息。</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2" name="表格 1">
            <a:extLst>
              <a:ext uri="{FF2B5EF4-FFF2-40B4-BE49-F238E27FC236}">
                <a16:creationId xmlns:a16="http://schemas.microsoft.com/office/drawing/2014/main" id="{67F41124-42C1-4CE2-A6CE-5DFED910370D}"/>
              </a:ext>
            </a:extLst>
          </p:cNvPr>
          <p:cNvGraphicFramePr>
            <a:graphicFrameLocks noGrp="1"/>
          </p:cNvGraphicFramePr>
          <p:nvPr>
            <p:extLst>
              <p:ext uri="{D42A27DB-BD31-4B8C-83A1-F6EECF244321}">
                <p14:modId xmlns:p14="http://schemas.microsoft.com/office/powerpoint/2010/main" val="1243995370"/>
              </p:ext>
            </p:extLst>
          </p:nvPr>
        </p:nvGraphicFramePr>
        <p:xfrm>
          <a:off x="3934172" y="1484785"/>
          <a:ext cx="7344818" cy="4464501"/>
        </p:xfrm>
        <a:graphic>
          <a:graphicData uri="http://schemas.openxmlformats.org/drawingml/2006/table">
            <a:tbl>
              <a:tblPr>
                <a:tableStyleId>{3B4B98B0-60AC-42C2-AFA5-B58CD77FA1E5}</a:tableStyleId>
              </a:tblPr>
              <a:tblGrid>
                <a:gridCol w="657233">
                  <a:extLst>
                    <a:ext uri="{9D8B030D-6E8A-4147-A177-3AD203B41FA5}">
                      <a16:colId xmlns:a16="http://schemas.microsoft.com/office/drawing/2014/main" val="1968109681"/>
                    </a:ext>
                  </a:extLst>
                </a:gridCol>
                <a:gridCol w="1215925">
                  <a:extLst>
                    <a:ext uri="{9D8B030D-6E8A-4147-A177-3AD203B41FA5}">
                      <a16:colId xmlns:a16="http://schemas.microsoft.com/office/drawing/2014/main" val="462023619"/>
                    </a:ext>
                  </a:extLst>
                </a:gridCol>
                <a:gridCol w="3598502">
                  <a:extLst>
                    <a:ext uri="{9D8B030D-6E8A-4147-A177-3AD203B41FA5}">
                      <a16:colId xmlns:a16="http://schemas.microsoft.com/office/drawing/2014/main" val="2403515024"/>
                    </a:ext>
                  </a:extLst>
                </a:gridCol>
                <a:gridCol w="1215925">
                  <a:extLst>
                    <a:ext uri="{9D8B030D-6E8A-4147-A177-3AD203B41FA5}">
                      <a16:colId xmlns:a16="http://schemas.microsoft.com/office/drawing/2014/main" val="3575192678"/>
                    </a:ext>
                  </a:extLst>
                </a:gridCol>
                <a:gridCol w="657233">
                  <a:extLst>
                    <a:ext uri="{9D8B030D-6E8A-4147-A177-3AD203B41FA5}">
                      <a16:colId xmlns:a16="http://schemas.microsoft.com/office/drawing/2014/main" val="3576903247"/>
                    </a:ext>
                  </a:extLst>
                </a:gridCol>
              </a:tblGrid>
              <a:tr h="49605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990812"/>
                  </a:ext>
                </a:extLst>
              </a:tr>
              <a:tr h="248028">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9368852"/>
                  </a:ext>
                </a:extLst>
              </a:tr>
              <a:tr h="248028">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608552"/>
                  </a:ext>
                </a:extLst>
              </a:tr>
              <a:tr h="49605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password</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338270"/>
                  </a:ext>
                </a:extLst>
              </a:tr>
              <a:tr h="496055">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nickName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昵称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5376548"/>
                  </a:ext>
                </a:extLst>
              </a:tr>
              <a:tr h="248028">
                <a:tc>
                  <a:txBody>
                    <a:bodyPr/>
                    <a:lstStyle/>
                    <a:p>
                      <a:pPr algn="just"/>
                      <a:r>
                        <a:rPr lang="en-US" sz="120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66128937"/>
                  </a:ext>
                </a:extLst>
              </a:tr>
              <a:tr h="248028">
                <a:tc>
                  <a:txBody>
                    <a:bodyPr/>
                    <a:lstStyle/>
                    <a:p>
                      <a:pPr algn="just"/>
                      <a:r>
                        <a:rPr lang="en-US" sz="120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40887582"/>
                  </a:ext>
                </a:extLst>
              </a:tr>
              <a:tr h="248028">
                <a:tc>
                  <a:txBody>
                    <a:bodyPr/>
                    <a:lstStyle/>
                    <a:p>
                      <a:pPr algn="just"/>
                      <a:r>
                        <a:rPr lang="en-US" sz="1200" kern="10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birthday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生日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3279676"/>
                  </a:ext>
                </a:extLst>
              </a:tr>
              <a:tr h="248028">
                <a:tc>
                  <a:txBody>
                    <a:bodyPr/>
                    <a:lstStyle/>
                    <a:p>
                      <a:pPr algn="just"/>
                      <a:r>
                        <a:rPr lang="en-US" sz="1200" kern="10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phone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手机号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7275989"/>
                  </a:ext>
                </a:extLst>
              </a:tr>
              <a:tr h="248028">
                <a:tc>
                  <a:txBody>
                    <a:bodyPr/>
                    <a:lstStyle/>
                    <a:p>
                      <a:pPr algn="just"/>
                      <a:r>
                        <a:rPr lang="en-US" sz="1200" kern="10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0000863"/>
                  </a:ext>
                </a:extLst>
              </a:tr>
              <a:tr h="248028">
                <a:tc>
                  <a:txBody>
                    <a:bodyPr/>
                    <a:lstStyle/>
                    <a:p>
                      <a:pPr algn="just"/>
                      <a:r>
                        <a:rPr lang="en-US" sz="1200" kern="10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code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编号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52334325"/>
                  </a:ext>
                </a:extLst>
              </a:tr>
              <a:tr h="248028">
                <a:tc>
                  <a:txBody>
                    <a:bodyPr/>
                    <a:lstStyle/>
                    <a:p>
                      <a:pPr algn="just"/>
                      <a:r>
                        <a:rPr lang="en-US" sz="1200" kern="10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email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邮箱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76514899"/>
                  </a:ext>
                </a:extLst>
              </a:tr>
              <a:tr h="248028">
                <a:tc>
                  <a:txBody>
                    <a:bodyPr/>
                    <a:lstStyle/>
                    <a:p>
                      <a:pPr algn="just"/>
                      <a:r>
                        <a:rPr lang="en-US" sz="1200" kern="100">
                          <a:effectLst/>
                        </a:rPr>
                        <a:t>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cardId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身份证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0324889"/>
                  </a:ext>
                </a:extLst>
              </a:tr>
              <a:tr h="248028">
                <a:tc>
                  <a:txBody>
                    <a:bodyPr/>
                    <a:lstStyle/>
                    <a:p>
                      <a:pPr algn="just"/>
                      <a:r>
                        <a:rPr lang="en-US" sz="1200" kern="100">
                          <a:effectLst/>
                        </a:rPr>
                        <a:t>13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level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权限等级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64693785"/>
                  </a:ext>
                </a:extLst>
              </a:tr>
              <a:tr h="248028">
                <a:tc>
                  <a:txBody>
                    <a:bodyPr/>
                    <a:lstStyle/>
                    <a:p>
                      <a:pPr algn="just"/>
                      <a:r>
                        <a:rPr lang="en-US" sz="1200" kern="100">
                          <a:effectLst/>
                        </a:rPr>
                        <a:t>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account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账户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255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23113753"/>
                  </a:ext>
                </a:extLst>
              </a:tr>
            </a:tbl>
          </a:graphicData>
        </a:graphic>
      </p:graphicFrame>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管理员信息表</a:t>
            </a:r>
            <a:endParaRPr lang="zh-CN" altLang="en-US" dirty="0">
              <a:latin typeface="Arial" panose="020B0604020202020204" pitchFamily="34" charset="0"/>
              <a:ea typeface="微软雅黑" panose="020B0503020204020204"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33772" y="2179637"/>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标题 2"/>
          <p:cNvSpPr>
            <a:spLocks noGrp="1"/>
          </p:cNvSpPr>
          <p:nvPr>
            <p:ph type="title"/>
          </p:nvPr>
        </p:nvSpPr>
        <p:spPr>
          <a:xfrm>
            <a:off x="689610" y="238760"/>
            <a:ext cx="9224645" cy="1066800"/>
          </a:xfrm>
        </p:spPr>
        <p:txBody>
          <a:bodyPr rtlCol="0"/>
          <a:lstStyle/>
          <a:p>
            <a:pPr rtl="0"/>
            <a:r>
              <a:rPr lang="en-US" altLang="zh-CN" dirty="0">
                <a:latin typeface="Microsoft YaHei UI" panose="020B0503020204020204" pitchFamily="34" charset="-122"/>
                <a:ea typeface="Microsoft YaHei UI" panose="020B0503020204020204" pitchFamily="34" charset="-122"/>
              </a:rPr>
              <a:t>2.2.1</a:t>
            </a:r>
            <a:r>
              <a:rPr lang="zh-CN" altLang="en-US" dirty="0">
                <a:latin typeface="Microsoft YaHei UI" panose="020B0503020204020204" pitchFamily="34" charset="-122"/>
                <a:ea typeface="Microsoft YaHei UI" panose="020B0503020204020204" pitchFamily="34" charset="-122"/>
              </a:rPr>
              <a:t>数据字典之数据项</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0E6B9007-21E5-53B5-9F3B-A73549C63D02}"/>
              </a:ext>
            </a:extLst>
          </p:cNvPr>
          <p:cNvSpPr txBox="1"/>
          <p:nvPr/>
        </p:nvSpPr>
        <p:spPr>
          <a:xfrm>
            <a:off x="1125860" y="1484785"/>
            <a:ext cx="1728192"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公告信息表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3" name="表格 2">
            <a:extLst>
              <a:ext uri="{FF2B5EF4-FFF2-40B4-BE49-F238E27FC236}">
                <a16:creationId xmlns:a16="http://schemas.microsoft.com/office/drawing/2014/main" id="{6F5CE717-9AE2-912E-0581-DF7E863D3B29}"/>
              </a:ext>
            </a:extLst>
          </p:cNvPr>
          <p:cNvGraphicFramePr>
            <a:graphicFrameLocks noGrp="1"/>
          </p:cNvGraphicFramePr>
          <p:nvPr>
            <p:extLst>
              <p:ext uri="{D42A27DB-BD31-4B8C-83A1-F6EECF244321}">
                <p14:modId xmlns:p14="http://schemas.microsoft.com/office/powerpoint/2010/main" val="1846218006"/>
              </p:ext>
            </p:extLst>
          </p:nvPr>
        </p:nvGraphicFramePr>
        <p:xfrm>
          <a:off x="4649406" y="1484785"/>
          <a:ext cx="5299710" cy="1923415"/>
        </p:xfrm>
        <a:graphic>
          <a:graphicData uri="http://schemas.openxmlformats.org/drawingml/2006/table">
            <a:tbl>
              <a:tblPr>
                <a:tableStyleId>{3B4B98B0-60AC-42C2-AFA5-B58CD77FA1E5}</a:tableStyleId>
              </a:tblPr>
              <a:tblGrid>
                <a:gridCol w="474345">
                  <a:extLst>
                    <a:ext uri="{9D8B030D-6E8A-4147-A177-3AD203B41FA5}">
                      <a16:colId xmlns:a16="http://schemas.microsoft.com/office/drawing/2014/main" val="315160482"/>
                    </a:ext>
                  </a:extLst>
                </a:gridCol>
                <a:gridCol w="877570">
                  <a:extLst>
                    <a:ext uri="{9D8B030D-6E8A-4147-A177-3AD203B41FA5}">
                      <a16:colId xmlns:a16="http://schemas.microsoft.com/office/drawing/2014/main" val="4029195275"/>
                    </a:ext>
                  </a:extLst>
                </a:gridCol>
                <a:gridCol w="2595880">
                  <a:extLst>
                    <a:ext uri="{9D8B030D-6E8A-4147-A177-3AD203B41FA5}">
                      <a16:colId xmlns:a16="http://schemas.microsoft.com/office/drawing/2014/main" val="4261355039"/>
                    </a:ext>
                  </a:extLst>
                </a:gridCol>
                <a:gridCol w="877570">
                  <a:extLst>
                    <a:ext uri="{9D8B030D-6E8A-4147-A177-3AD203B41FA5}">
                      <a16:colId xmlns:a16="http://schemas.microsoft.com/office/drawing/2014/main" val="4239627329"/>
                    </a:ext>
                  </a:extLst>
                </a:gridCol>
                <a:gridCol w="474345">
                  <a:extLst>
                    <a:ext uri="{9D8B030D-6E8A-4147-A177-3AD203B41FA5}">
                      <a16:colId xmlns:a16="http://schemas.microsoft.com/office/drawing/2014/main" val="3720407303"/>
                    </a:ext>
                  </a:extLst>
                </a:gridCol>
              </a:tblGrid>
              <a:tr h="241300">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64918233"/>
                  </a:ext>
                </a:extLst>
              </a:tr>
              <a:tr h="24130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4574696"/>
                  </a:ext>
                </a:extLst>
              </a:tr>
              <a:tr h="231775">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公告名称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86522215"/>
                  </a:ext>
                </a:extLst>
              </a:tr>
              <a:tr h="967740">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公告内容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longtext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4294967295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59244727"/>
                  </a:ext>
                </a:extLst>
              </a:tr>
              <a:tr h="241300">
                <a:tc>
                  <a:txBody>
                    <a:bodyPr/>
                    <a:lstStyle/>
                    <a:p>
                      <a:pPr algn="just"/>
                      <a:r>
                        <a:rPr lang="en-US" sz="120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公告时间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255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1106232"/>
                  </a:ext>
                </a:extLst>
              </a:tr>
            </a:tbl>
          </a:graphicData>
        </a:graphic>
      </p:graphicFrame>
      <p:sp>
        <p:nvSpPr>
          <p:cNvPr id="5" name="文本框 4">
            <a:extLst>
              <a:ext uri="{FF2B5EF4-FFF2-40B4-BE49-F238E27FC236}">
                <a16:creationId xmlns:a16="http://schemas.microsoft.com/office/drawing/2014/main" id="{92EF63DB-FBC4-E131-D214-5170CB455FF9}"/>
              </a:ext>
            </a:extLst>
          </p:cNvPr>
          <p:cNvSpPr txBox="1"/>
          <p:nvPr/>
        </p:nvSpPr>
        <p:spPr>
          <a:xfrm>
            <a:off x="1125860" y="3861048"/>
            <a:ext cx="1944216" cy="646331"/>
          </a:xfrm>
          <a:prstGeom prst="rect">
            <a:avLst/>
          </a:prstGeom>
          <a:noFill/>
          <a:ln>
            <a:noFill/>
          </a:ln>
        </p:spPr>
        <p:txBody>
          <a:bodyPr wrap="square" rtlCol="0" anchor="ctr" anchorCtr="1">
            <a:spAutoFit/>
          </a:bodyPr>
          <a:lstStyle/>
          <a:p>
            <a:r>
              <a:rPr lang="zh-CN" altLang="en-US" dirty="0">
                <a:solidFill>
                  <a:schemeClr val="accent1">
                    <a:lumMod val="50000"/>
                  </a:schemeClr>
                </a:solidFill>
                <a:latin typeface="Microsoft YaHei UI" panose="020B0503020204020204" pitchFamily="34" charset="-122"/>
                <a:ea typeface="Microsoft YaHei UI" panose="020B0503020204020204" pitchFamily="34" charset="-122"/>
                <a:cs typeface="+mj-cs"/>
                <a:sym typeface="+mn-ea"/>
              </a:rPr>
              <a:t>菜谱大类信息表</a:t>
            </a:r>
            <a:endParaRPr lang="zh-CN" altLang="en-US" dirty="0">
              <a:latin typeface="Arial" panose="020B0604020202020204" pitchFamily="34" charset="0"/>
              <a:ea typeface="微软雅黑" panose="020B0503020204020204" charset="-122"/>
            </a:endParaRPr>
          </a:p>
          <a:p>
            <a:endParaRPr lang="zh-CN" altLang="en-US" dirty="0"/>
          </a:p>
        </p:txBody>
      </p:sp>
      <p:graphicFrame>
        <p:nvGraphicFramePr>
          <p:cNvPr id="6" name="表格 5">
            <a:extLst>
              <a:ext uri="{FF2B5EF4-FFF2-40B4-BE49-F238E27FC236}">
                <a16:creationId xmlns:a16="http://schemas.microsoft.com/office/drawing/2014/main" id="{5A32D10C-78E5-12D1-97DB-ACAEC0508496}"/>
              </a:ext>
            </a:extLst>
          </p:cNvPr>
          <p:cNvGraphicFramePr>
            <a:graphicFrameLocks noGrp="1"/>
          </p:cNvGraphicFramePr>
          <p:nvPr>
            <p:extLst>
              <p:ext uri="{D42A27DB-BD31-4B8C-83A1-F6EECF244321}">
                <p14:modId xmlns:p14="http://schemas.microsoft.com/office/powerpoint/2010/main" val="1165864326"/>
              </p:ext>
            </p:extLst>
          </p:nvPr>
        </p:nvGraphicFramePr>
        <p:xfrm>
          <a:off x="4676533" y="3996373"/>
          <a:ext cx="5285740" cy="1363980"/>
        </p:xfrm>
        <a:graphic>
          <a:graphicData uri="http://schemas.openxmlformats.org/drawingml/2006/table">
            <a:tbl>
              <a:tblPr>
                <a:tableStyleId>{3B4B98B0-60AC-42C2-AFA5-B58CD77FA1E5}</a:tableStyleId>
              </a:tblPr>
              <a:tblGrid>
                <a:gridCol w="473075">
                  <a:extLst>
                    <a:ext uri="{9D8B030D-6E8A-4147-A177-3AD203B41FA5}">
                      <a16:colId xmlns:a16="http://schemas.microsoft.com/office/drawing/2014/main" val="3559199371"/>
                    </a:ext>
                  </a:extLst>
                </a:gridCol>
                <a:gridCol w="875030">
                  <a:extLst>
                    <a:ext uri="{9D8B030D-6E8A-4147-A177-3AD203B41FA5}">
                      <a16:colId xmlns:a16="http://schemas.microsoft.com/office/drawing/2014/main" val="2663598229"/>
                    </a:ext>
                  </a:extLst>
                </a:gridCol>
                <a:gridCol w="2589530">
                  <a:extLst>
                    <a:ext uri="{9D8B030D-6E8A-4147-A177-3AD203B41FA5}">
                      <a16:colId xmlns:a16="http://schemas.microsoft.com/office/drawing/2014/main" val="1156973231"/>
                    </a:ext>
                  </a:extLst>
                </a:gridCol>
                <a:gridCol w="875030">
                  <a:extLst>
                    <a:ext uri="{9D8B030D-6E8A-4147-A177-3AD203B41FA5}">
                      <a16:colId xmlns:a16="http://schemas.microsoft.com/office/drawing/2014/main" val="4233591672"/>
                    </a:ext>
                  </a:extLst>
                </a:gridCol>
                <a:gridCol w="473075">
                  <a:extLst>
                    <a:ext uri="{9D8B030D-6E8A-4147-A177-3AD203B41FA5}">
                      <a16:colId xmlns:a16="http://schemas.microsoft.com/office/drawing/2014/main" val="4029956343"/>
                    </a:ext>
                  </a:extLst>
                </a:gridCol>
              </a:tblGrid>
              <a:tr h="457835">
                <a:tc>
                  <a:txBody>
                    <a:bodyPr/>
                    <a:lstStyle/>
                    <a:p>
                      <a:pPr algn="just"/>
                      <a:r>
                        <a:rPr lang="zh-CN" sz="1200" kern="10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字段</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数据类型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9435237"/>
                  </a:ext>
                </a:extLst>
              </a:tr>
              <a:tr h="228600">
                <a:tc>
                  <a:txBody>
                    <a:bodyPr/>
                    <a:lstStyle/>
                    <a:p>
                      <a:pPr algn="just"/>
                      <a:r>
                        <a:rPr lang="en-US" sz="120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bigint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56544902"/>
                  </a:ext>
                </a:extLst>
              </a:tr>
              <a:tr h="219710">
                <a:tc>
                  <a:txBody>
                    <a:bodyPr/>
                    <a:lstStyle/>
                    <a:p>
                      <a:pPr algn="just"/>
                      <a:r>
                        <a:rPr lang="en-US" sz="120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255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37825250"/>
                  </a:ext>
                </a:extLst>
              </a:tr>
              <a:tr h="457835">
                <a:tc>
                  <a:txBody>
                    <a:bodyPr/>
                    <a:lstStyle/>
                    <a:p>
                      <a:pPr algn="just"/>
                      <a:r>
                        <a:rPr lang="en-US" sz="120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descroiption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2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a:effectLst/>
                        </a:rPr>
                        <a:t>varchar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200" kern="100" dirty="0">
                          <a:effectLst/>
                        </a:rPr>
                        <a:t>255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91945862"/>
                  </a:ext>
                </a:extLst>
              </a:tr>
            </a:tbl>
          </a:graphicData>
        </a:graphic>
      </p:graphicFrame>
    </p:spTree>
    <p:extLst>
      <p:ext uri="{BB962C8B-B14F-4D97-AF65-F5344CB8AC3E}">
        <p14:creationId xmlns:p14="http://schemas.microsoft.com/office/powerpoint/2010/main" val="330896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NiMmJjMGUyMDNhMGI0MjllZTc4OTE3ODRjOTBjMWQifQ=="/>
  <p:tag name="KSO_WPP_MARK_KEY" val="b42ab95b-fc50-49dd-b991-defee7ea4b7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项目规划概述演示文稿">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业务项目规划概述演示文稿</Template>
  <TotalTime>103</TotalTime>
  <Words>3579</Words>
  <Application>Microsoft Office PowerPoint</Application>
  <PresentationFormat>自定义</PresentationFormat>
  <Paragraphs>1110</Paragraphs>
  <Slides>43</Slides>
  <Notes>43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4" baseType="lpstr">
      <vt:lpstr>Microsoft YaHei UI</vt:lpstr>
      <vt:lpstr>黑体</vt:lpstr>
      <vt:lpstr>宋体</vt:lpstr>
      <vt:lpstr>微软雅黑</vt:lpstr>
      <vt:lpstr>字魂160号-檀宋</vt:lpstr>
      <vt:lpstr>Arial</vt:lpstr>
      <vt:lpstr>Calibri</vt:lpstr>
      <vt:lpstr>Times New Roman</vt:lpstr>
      <vt:lpstr>Wingdings</vt:lpstr>
      <vt:lpstr>项目规划概述演示文稿</vt:lpstr>
      <vt:lpstr>Microsoft Visio 绘图</vt:lpstr>
      <vt:lpstr>PowerPoint 演示文稿</vt:lpstr>
      <vt:lpstr>PowerPoint 演示文稿</vt:lpstr>
      <vt:lpstr>1.引言</vt:lpstr>
      <vt:lpstr>PowerPoint 演示文稿</vt:lpstr>
      <vt:lpstr>PowerPoint 演示文稿</vt:lpstr>
      <vt:lpstr>2.1需求概述 </vt:lpstr>
      <vt:lpstr>2.1需求概述 </vt:lpstr>
      <vt:lpstr>2.2.1数据字典之数据项</vt:lpstr>
      <vt:lpstr>2.2.1数据字典之数据项</vt:lpstr>
      <vt:lpstr>2.2.1数据字典之数据项</vt:lpstr>
      <vt:lpstr>2.2.1数据字典之数据项</vt:lpstr>
      <vt:lpstr>2.2.1数据字典之数据项</vt:lpstr>
      <vt:lpstr>2.2.1数据字典之数据项</vt:lpstr>
      <vt:lpstr>2.2.1数据字典之数据项</vt:lpstr>
      <vt:lpstr>2.2.1数据字典之数据项</vt:lpstr>
      <vt:lpstr>2.2.2数据字典之数据结构</vt:lpstr>
      <vt:lpstr>2.2.3数据字典之数据存储</vt:lpstr>
      <vt:lpstr>2.2.4数据字典之处理过程</vt:lpstr>
      <vt:lpstr>2.2.4数据字典之处理过程</vt:lpstr>
      <vt:lpstr>2.3数据流图</vt:lpstr>
      <vt:lpstr>2.3数据流图</vt:lpstr>
      <vt:lpstr>3.  美食分享平台系统概念结构</vt:lpstr>
      <vt:lpstr>4.1数据定义</vt:lpstr>
      <vt:lpstr>4.1数据定义</vt:lpstr>
      <vt:lpstr>4.1数据定义</vt:lpstr>
      <vt:lpstr>4.1数据定义</vt:lpstr>
      <vt:lpstr>4.1数据定义</vt:lpstr>
      <vt:lpstr>4.1数据定义</vt:lpstr>
      <vt:lpstr>4.1数据定义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凯琪 张</dc:creator>
  <cp:lastModifiedBy>凯琪 张</cp:lastModifiedBy>
  <cp:revision>45</cp:revision>
  <dcterms:created xsi:type="dcterms:W3CDTF">2023-09-06T07:40:00Z</dcterms:created>
  <dcterms:modified xsi:type="dcterms:W3CDTF">2023-09-27T09:45:55Z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34708AC7ED2B4C999EB7635E0D380297_13</vt:lpwstr>
  </property>
  <property fmtid="{D5CDD505-2E9C-101B-9397-08002B2CF9AE}" pid="3" name="KSOProductBuildVer">
    <vt:lpwstr>2052-12.1.0.15404</vt:lpwstr>
  </property>
</Properties>
</file>